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67" r:id="rId4"/>
    <p:sldId id="259" r:id="rId5"/>
    <p:sldId id="264" r:id="rId6"/>
    <p:sldId id="269" r:id="rId7"/>
    <p:sldId id="270" r:id="rId8"/>
    <p:sldId id="272" r:id="rId9"/>
    <p:sldId id="271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61" r:id="rId18"/>
    <p:sldId id="265" r:id="rId19"/>
    <p:sldId id="266" r:id="rId20"/>
    <p:sldId id="268" r:id="rId21"/>
    <p:sldId id="280" r:id="rId22"/>
    <p:sldId id="281" r:id="rId23"/>
    <p:sldId id="263" r:id="rId24"/>
    <p:sldId id="25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52"/>
    <p:restoredTop sz="96327"/>
  </p:normalViewPr>
  <p:slideViewPr>
    <p:cSldViewPr snapToGrid="0">
      <p:cViewPr>
        <p:scale>
          <a:sx n="160" d="100"/>
          <a:sy n="160" d="100"/>
        </p:scale>
        <p:origin x="528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733D97-306F-8149-867E-11DBCED99B91}" type="datetimeFigureOut">
              <a:rPr lang="en-US" smtClean="0"/>
              <a:t>8/13/23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C81E46-5873-5844-AC83-60F86BFB7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31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5079B-3545-9490-ABB2-A814CF3B5C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000719-4E41-DFEB-AC54-4FA858768A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AA0FC-F354-B58B-2A55-26964DF30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A6728-607D-9147-AA6A-CC7706DBBCE9}" type="datetime1">
              <a:rPr lang="en-US" smtClean="0"/>
              <a:t>8/13/23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70798-001F-3B51-BC51-43A1E4404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575BA-82F5-6528-808A-80CF53F67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873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35DEC-12AD-A4FA-87C9-346AE27C3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BD81F6-E6F0-FC6F-CBFC-F295C33C5E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68F2A-73F5-3F40-E777-80325EE57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F5F54-6134-154B-9DA7-65C2BB2DEA62}" type="datetime1">
              <a:rPr lang="en-US" smtClean="0"/>
              <a:t>8/13/23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B6782-4E93-AD61-49E5-0977DC8DF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A0892-E4E4-2B8E-7986-040F36A48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2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6360EA-DBAA-C085-8C77-4C318F5A82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FD5D78-39E9-F2FD-E384-24A94D918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41EC8-B687-9585-1252-1EA8C9275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1B880-08F0-9B4B-B2F2-364D79916134}" type="datetime1">
              <a:rPr lang="en-US" smtClean="0"/>
              <a:t>8/13/23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7BAAA-4386-D65E-CC3B-F624F8902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66CEC-CA50-24C4-4EE4-1E91BCCFB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04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F2CE3-ED64-CCF3-D107-D52D72121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EB6B0-14FC-8BEF-A3F7-C0EDCA107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D1085-36C2-E322-1948-6CFB11D6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42AD2-C339-EC4D-888F-9F16F6B2B5CC}" type="datetime1">
              <a:rPr lang="en-US" smtClean="0"/>
              <a:t>8/13/23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5EC48-DA34-CD12-168A-24958DD92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B70C6-E84A-900A-31A0-910B80CEE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622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EE508-C084-DE8A-C38C-B2B24571B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F1F6D-36CF-2C6A-630A-0722D9951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F1D4E-541B-8B07-14C1-7BF847233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D9F8-D13F-AA49-98E4-242CE8F521F9}" type="datetime1">
              <a:rPr lang="en-US" smtClean="0"/>
              <a:t>8/13/23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03C07-02CF-965B-B75E-5500FB60E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A4581-3EDB-EF5B-2D3D-AEFE3D3E3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67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A8A7E-5213-E5B5-05F0-8BB57A5B2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8D996-E6EC-5CA4-AC54-5D84567ECF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F4C3DF-B7A1-300C-E9FE-D995AB0E1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FAE07F-1B53-434C-7B34-959647E30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A0F42-0734-4B42-A82E-DE0BA3DC30F0}" type="datetime1">
              <a:rPr lang="en-US" smtClean="0"/>
              <a:t>8/13/23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789C04-BEC4-17C1-48A2-DCB9EC76D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94009D-FED1-FED0-FCCE-7E9F62CA4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904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B3ECE-7C4A-D2BD-A6EE-F99DD53AF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4F926-F792-1384-A5CC-32863ED4C2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52AE87-D049-2AC4-00C0-875958C4B4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816AAD-5E1C-7768-F1DF-FFDDDC9685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6F4A72-2DFD-D517-AAE1-8ACC2A19BB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ED2D96-D915-F740-1A5F-58DD7B9FE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62B46-A13F-2B4D-87BD-B1ABF3023D4D}" type="datetime1">
              <a:rPr lang="en-US" smtClean="0"/>
              <a:t>8/13/23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2DF37A-BB07-CE47-D57B-A8E81CC6A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28E9B1-6A38-8337-B178-29BF89C0E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84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D0E3F-0BDF-4F19-002E-36B907EE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42CFB2-31BD-18C6-3B82-305A48734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D6EA3-DAFC-534A-8915-58B5A067AEE0}" type="datetime1">
              <a:rPr lang="en-US" smtClean="0"/>
              <a:t>8/13/23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F88E44-68E4-B000-7DA6-75EC2308E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1FFF97-39F8-8AE5-5B05-923B17DC1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150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7ED9AC-2608-377A-31E7-88B08BDBE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3C610-DC0B-D147-8BAF-F6F553C3B547}" type="datetime1">
              <a:rPr lang="en-US" smtClean="0"/>
              <a:t>8/13/23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64FD4F-FAF3-333F-0986-96B5A8D70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14B31-6656-F104-7437-3F95B892E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46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5F580-8E5B-CF78-E4C2-B3FA74BEF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9A6E5-E8EB-7639-9F01-1CB75E8CD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D72B17-4B7C-8583-BE0A-B9C4966B2C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311129-ED57-DEB6-D0F0-31868DC55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9934E-387F-3040-9484-E495C6A0AEBC}" type="datetime1">
              <a:rPr lang="en-US" smtClean="0"/>
              <a:t>8/13/23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FF44C-8638-0EE3-B027-BD4FF6F89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C44699-F6E7-10B7-3B41-C9C9C693F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42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2496A-52CA-7E1D-6F01-1E467FFDA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002CE5-7124-B9CD-A7F7-6DCCC835F3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A18B98-7B93-0640-FD13-7D851D5DA6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A2E06D-96ED-16E7-6F25-4837E5D2B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C1219-1021-C44C-8118-67DC59954159}" type="datetime1">
              <a:rPr lang="en-US" smtClean="0"/>
              <a:t>8/13/23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3E75F7-1F82-9EAC-93F4-7A38A7A2E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F31072-56F9-94B7-E150-EAE6CF95B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262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97F106-0A88-0D09-86DF-0CF6F8DB5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2CF82-EE9C-801C-5A65-68E9C8B2C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8521E-E3F1-EBA6-FE7F-6D9E99349A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4839A-5EA9-024C-A486-CB85EA75034D}" type="datetime1">
              <a:rPr lang="en-US" smtClean="0"/>
              <a:t>8/13/23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CF9C6-5C85-5381-826C-9109F956E6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C358E-740E-DB80-A604-016A27E8F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DBE40F-DFC2-0941-848D-20962DD13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37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7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2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9.png"/><Relationship Id="rId7" Type="http://schemas.openxmlformats.org/officeDocument/2006/relationships/image" Target="../media/image6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orage.googleapis.com/deepmind-media/dqn/DQNNaturePaper.pd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stamp/stamp.jsp?arnumber=10078377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mroot/MDP/blob/master/notebooks/inventory_control_value_iteration.ipynb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2l.ai/chapter_reinforcement-learning/index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307.09668.pdf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lianweng.github.io/posts/2023-06-23-agent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0MNVhXEX9to&amp;list=PLMrJAkhIeNNQe1JXNvaFvURxGY4gE9k74" TargetMode="External"/><Relationship Id="rId13" Type="http://schemas.openxmlformats.org/officeDocument/2006/relationships/hyperlink" Target="https://www.amazon.com/Reinforcement-Learning-Stochastic-Optimization-Sequential/dp/1119815037/ref=sr_1_1?crid=2M66R1CNUCK06&amp;keywords=Reinforcement+Learning+and+Stochastic+Optimization&amp;qid=1691950295&amp;s=books&amp;sprefix=reinforcement+learning+and+stochastic+optimization%2Cstripbooks%2C113&amp;sr=1-1&amp;ufe=app_do%3Aamzn1.fos.006c50ae-5d4c-4777-9bc0-4513d670b6bc" TargetMode="External"/><Relationship Id="rId3" Type="http://schemas.openxmlformats.org/officeDocument/2006/relationships/hyperlink" Target="https://lilianweng.github.io/posts/2023-06-23-agent" TargetMode="External"/><Relationship Id="rId7" Type="http://schemas.openxmlformats.org/officeDocument/2006/relationships/hyperlink" Target="https://www.deepmind.com/learning-resources/reinforcement-learning-lecture-series-2021" TargetMode="External"/><Relationship Id="rId12" Type="http://schemas.openxmlformats.org/officeDocument/2006/relationships/hyperlink" Target="https://www.amazon.com/Data-Driven-Science-Engineering-Learning-Dynamical/dp/1009098489/ref=tmm_hrd_swatch_0?_encoding=UTF8&amp;qid=&amp;sr=" TargetMode="External"/><Relationship Id="rId2" Type="http://schemas.openxmlformats.org/officeDocument/2006/relationships/hyperlink" Target="https://lilianweng.github.io/posts/2018-02-19-rl-overview/#referenc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apers.ssrn.com/sol3/papers.cfm?abstract_id=4535241" TargetMode="External"/><Relationship Id="rId11" Type="http://schemas.openxmlformats.org/officeDocument/2006/relationships/hyperlink" Target="https://www.amazon.com/Deep-Reinforcement-Learning-Python-Hands/dp/0135172381/ref=sr_1_4?crid=15TZ9PFHB6W4P&amp;keywords=foundation+of+reinforcement+learning&amp;qid=1691950157&amp;s=books&amp;sprefix=foundation+of+reinforcement+learning%2Cstripbooks%2C119&amp;sr=1-4" TargetMode="External"/><Relationship Id="rId5" Type="http://schemas.openxmlformats.org/officeDocument/2006/relationships/hyperlink" Target="https://ieeexplore.ieee.org/stamp/stamp.jsp?arnumber=10078377" TargetMode="External"/><Relationship Id="rId10" Type="http://schemas.openxmlformats.org/officeDocument/2006/relationships/hyperlink" Target="https://www.amazon.com/Reinforcement-Learning-Optimal-Control-Bertsekas/dp/1886529396/ref=sr_1_5?crid=2QV9WEFZ89KL7&amp;keywords=reinforcement+learning+bertsimas&amp;qid=1691951228&amp;s=books&amp;sprefix=reinforcement+learning+bertsimas%2Cstripbooks%2C110&amp;sr=1-5" TargetMode="External"/><Relationship Id="rId4" Type="http://schemas.openxmlformats.org/officeDocument/2006/relationships/hyperlink" Target="https://arxiv.org/pdf/2307.09668.pdf" TargetMode="External"/><Relationship Id="rId9" Type="http://schemas.openxmlformats.org/officeDocument/2006/relationships/hyperlink" Target="https://www.andrew.cmu.edu/course/10-703/textbook/BartoSutton.pdf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hyperlink" Target="https://www.amazon.com/Data-Driven-Science-Engineering-Learning-Dynamical/dp/1009098489/ref=tmm_hrd_swatch_0?_encoding=UTF8&amp;qid=&amp;sr=" TargetMode="External"/><Relationship Id="rId2" Type="http://schemas.openxmlformats.org/officeDocument/2006/relationships/image" Target="../media/image2.png"/><Relationship Id="rId16" Type="http://schemas.openxmlformats.org/officeDocument/2006/relationships/hyperlink" Target="https://papers.ssrn.com/sol3/papers.cfm?abstract_id=453524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pinningup.openai.com/en/latest/spinningup/rl_intro2.html#citations-below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mazon.com/Data-Driven-Science-Engineering-Learning-Dynamical/dp/1009098489/ref=tmm_hrd_swatch_0?_encoding=UTF8&amp;qid=&amp;sr=" TargetMode="Externa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mazon.com/Data-Driven-Science-Engineering-Learning-Dynamical/dp/1009098489/ref=tmm_hrd_swatch_0?_encoding=UTF8&amp;qid=&amp;sr=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hyperlink" Target="https://papers.ssrn.com/sol3/papers.cfm?abstract_id=4535241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hyperlink" Target="https://papers.ssrn.com/sol3/papers.cfm?abstract_id=4535241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.ssrn.com/sol3/papers.cfm?abstract_id=4535241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apers.ssrn.com/sol3/papers.cfm?abstract_id=4535241" TargetMode="External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93313-5956-B9B7-69D9-4618D51163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6F2657-BCF9-D561-BDF9-3152E0A045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Oualid</a:t>
            </a:r>
            <a:r>
              <a:rPr lang="en-US" dirty="0"/>
              <a:t> </a:t>
            </a:r>
            <a:r>
              <a:rPr lang="en-US" dirty="0" err="1"/>
              <a:t>Missaoui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6A546-A0F9-1DD1-44D2-4DEE96886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79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AD80F-8667-680E-AF17-6D66B89E2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98" y="83127"/>
            <a:ext cx="10515600" cy="446770"/>
          </a:xfrm>
        </p:spPr>
        <p:txBody>
          <a:bodyPr>
            <a:normAutofit fontScale="90000"/>
          </a:bodyPr>
          <a:lstStyle/>
          <a:p>
            <a:r>
              <a:rPr lang="en-US" dirty="0"/>
              <a:t>Policy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9E021-B321-DC03-4503-3C17D39A7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B49DC-A176-C9E3-40E7-618774BD2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FB0CD7-5485-DF6C-D67F-D91856A6E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990" y="460978"/>
            <a:ext cx="6129219" cy="5433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F9838D-18A4-40DE-7D3D-5C95E4BF6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435" y="4613237"/>
            <a:ext cx="2973996" cy="17431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5BA334-2E22-8F0A-EBC7-431A931CC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409" y="585571"/>
            <a:ext cx="2269688" cy="390698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74C78C6-A7E6-B789-59C5-8B878FD01A0C}"/>
              </a:ext>
            </a:extLst>
          </p:cNvPr>
          <p:cNvSpPr/>
          <p:nvPr/>
        </p:nvSpPr>
        <p:spPr>
          <a:xfrm>
            <a:off x="6096000" y="2894794"/>
            <a:ext cx="3917058" cy="362737"/>
          </a:xfrm>
          <a:prstGeom prst="rect">
            <a:avLst/>
          </a:prstGeom>
          <a:solidFill>
            <a:schemeClr val="accent2">
              <a:alpha val="402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DA50E2-5010-F93A-0526-9F1A9A9D4F30}"/>
              </a:ext>
            </a:extLst>
          </p:cNvPr>
          <p:cNvSpPr/>
          <p:nvPr/>
        </p:nvSpPr>
        <p:spPr>
          <a:xfrm>
            <a:off x="5923448" y="4989349"/>
            <a:ext cx="3182767" cy="362737"/>
          </a:xfrm>
          <a:prstGeom prst="rect">
            <a:avLst/>
          </a:prstGeom>
          <a:solidFill>
            <a:schemeClr val="accent2">
              <a:alpha val="402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33854F-06BC-5692-1269-03865734C88F}"/>
              </a:ext>
            </a:extLst>
          </p:cNvPr>
          <p:cNvSpPr/>
          <p:nvPr/>
        </p:nvSpPr>
        <p:spPr>
          <a:xfrm>
            <a:off x="5704294" y="1687282"/>
            <a:ext cx="688949" cy="285101"/>
          </a:xfrm>
          <a:prstGeom prst="rect">
            <a:avLst/>
          </a:prstGeom>
          <a:solidFill>
            <a:schemeClr val="accent2">
              <a:alpha val="402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1ABC43-143C-9239-9271-707618DB758C}"/>
              </a:ext>
            </a:extLst>
          </p:cNvPr>
          <p:cNvSpPr/>
          <p:nvPr/>
        </p:nvSpPr>
        <p:spPr>
          <a:xfrm>
            <a:off x="5923448" y="3477717"/>
            <a:ext cx="688949" cy="285101"/>
          </a:xfrm>
          <a:prstGeom prst="rect">
            <a:avLst/>
          </a:prstGeom>
          <a:solidFill>
            <a:schemeClr val="accent2">
              <a:alpha val="402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81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ABBC7-121D-692F-361E-8FCBDCA6C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068" y="136525"/>
            <a:ext cx="10515600" cy="685301"/>
          </a:xfrm>
        </p:spPr>
        <p:txBody>
          <a:bodyPr>
            <a:normAutofit fontScale="90000"/>
          </a:bodyPr>
          <a:lstStyle/>
          <a:p>
            <a:r>
              <a:rPr lang="en-US" dirty="0"/>
              <a:t>Value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666A8-54E9-8CB4-35BB-1BFD5BD6A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AB9D9-24C6-F290-030E-2FF98780F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450F50-1E45-EA3D-3187-FE939D578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59" y="1122368"/>
            <a:ext cx="5124459" cy="4996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C0C805-9068-6249-62B1-9C91DAA4A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22368"/>
            <a:ext cx="5766682" cy="493080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B319BEA-825E-89F9-5424-6B10595EF94F}"/>
              </a:ext>
            </a:extLst>
          </p:cNvPr>
          <p:cNvSpPr/>
          <p:nvPr/>
        </p:nvSpPr>
        <p:spPr>
          <a:xfrm>
            <a:off x="627233" y="2478704"/>
            <a:ext cx="1088212" cy="362737"/>
          </a:xfrm>
          <a:prstGeom prst="rect">
            <a:avLst/>
          </a:prstGeom>
          <a:solidFill>
            <a:schemeClr val="accent2">
              <a:alpha val="402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A775B0-239F-459D-C4D7-1CAD6078AA08}"/>
              </a:ext>
            </a:extLst>
          </p:cNvPr>
          <p:cNvSpPr/>
          <p:nvPr/>
        </p:nvSpPr>
        <p:spPr>
          <a:xfrm>
            <a:off x="1081914" y="3544698"/>
            <a:ext cx="4389372" cy="362737"/>
          </a:xfrm>
          <a:prstGeom prst="rect">
            <a:avLst/>
          </a:prstGeom>
          <a:solidFill>
            <a:schemeClr val="accent2">
              <a:alpha val="402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A73D98-8E15-64B7-2819-DD7839074353}"/>
              </a:ext>
            </a:extLst>
          </p:cNvPr>
          <p:cNvSpPr/>
          <p:nvPr/>
        </p:nvSpPr>
        <p:spPr>
          <a:xfrm>
            <a:off x="962261" y="4140106"/>
            <a:ext cx="1215422" cy="362737"/>
          </a:xfrm>
          <a:prstGeom prst="rect">
            <a:avLst/>
          </a:prstGeom>
          <a:solidFill>
            <a:schemeClr val="accent2">
              <a:alpha val="402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FF2018-B9C2-3F94-B842-90CF54179987}"/>
              </a:ext>
            </a:extLst>
          </p:cNvPr>
          <p:cNvSpPr/>
          <p:nvPr/>
        </p:nvSpPr>
        <p:spPr>
          <a:xfrm>
            <a:off x="6894525" y="3545536"/>
            <a:ext cx="4834815" cy="361899"/>
          </a:xfrm>
          <a:prstGeom prst="rect">
            <a:avLst/>
          </a:prstGeom>
          <a:solidFill>
            <a:schemeClr val="accent2">
              <a:alpha val="402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08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5BC6D-53B9-F915-BCE9-D913FE799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466" y="112642"/>
            <a:ext cx="10515600" cy="617514"/>
          </a:xfrm>
        </p:spPr>
        <p:txBody>
          <a:bodyPr>
            <a:normAutofit fontScale="90000"/>
          </a:bodyPr>
          <a:lstStyle/>
          <a:p>
            <a:r>
              <a:rPr lang="en-US" dirty="0"/>
              <a:t>Sample based dynamic programming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D431A-7153-28FE-EB13-EE4123EA8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313" y="1184180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Monte Carlo  (MC)</a:t>
            </a:r>
          </a:p>
          <a:p>
            <a:r>
              <a:rPr lang="en-US" dirty="0"/>
              <a:t>Temporal Difference (TD)</a:t>
            </a:r>
          </a:p>
          <a:p>
            <a:r>
              <a:rPr lang="en-US" dirty="0"/>
              <a:t>Q-Learning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0AE52-50E7-32C5-F71C-FABC17259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408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F0F02-01AF-0965-75D8-D13B4894A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460" y="78523"/>
            <a:ext cx="10515600" cy="713048"/>
          </a:xfrm>
        </p:spPr>
        <p:txBody>
          <a:bodyPr/>
          <a:lstStyle/>
          <a:p>
            <a:r>
              <a:rPr lang="en-US" dirty="0"/>
              <a:t>Monte Carlo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09DD0-2DC3-E873-0ABF-F2A57A75F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381E1-B9E6-FD09-4BC7-7891056D0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6C3BE3-469C-D9A8-F78F-29FCBEDC5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60" y="963801"/>
            <a:ext cx="7051959" cy="31607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08C778-2259-4878-E290-524D12475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594" y="58617"/>
            <a:ext cx="2877154" cy="88527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950174-BC99-862B-982C-3FA0C894D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53" y="4719188"/>
            <a:ext cx="2389648" cy="18801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0382ED-7C97-CF4B-437A-89DBAD37F553}"/>
              </a:ext>
            </a:extLst>
          </p:cNvPr>
          <p:cNvSpPr txBox="1"/>
          <p:nvPr/>
        </p:nvSpPr>
        <p:spPr>
          <a:xfrm>
            <a:off x="336253" y="4237204"/>
            <a:ext cx="1909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Incremental Mean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F00F2C02-8F06-97D8-1239-C84EB0EA8E7C}"/>
              </a:ext>
            </a:extLst>
          </p:cNvPr>
          <p:cNvSpPr/>
          <p:nvPr/>
        </p:nvSpPr>
        <p:spPr>
          <a:xfrm>
            <a:off x="2750856" y="515860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3DB586-263C-1BAA-4141-EC7A4DB2A8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1367" y="4403638"/>
            <a:ext cx="2908483" cy="5571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F5F9BA-3156-49AD-359B-71251EC89A97}"/>
                  </a:ext>
                </a:extLst>
              </p:cNvPr>
              <p:cNvSpPr txBox="1"/>
              <p:nvPr/>
            </p:nvSpPr>
            <p:spPr>
              <a:xfrm rot="5400000">
                <a:off x="5271709" y="5151978"/>
                <a:ext cx="62779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F5F9BA-3156-49AD-359B-71251EC89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271709" y="5151978"/>
                <a:ext cx="627797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C2A1AF35-1B90-D421-F930-EEF3AF60D6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0222" y="5674593"/>
            <a:ext cx="3016057" cy="519573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59A78C2A-0E3A-7076-8A32-039F869E6BB5}"/>
              </a:ext>
            </a:extLst>
          </p:cNvPr>
          <p:cNvSpPr/>
          <p:nvPr/>
        </p:nvSpPr>
        <p:spPr>
          <a:xfrm>
            <a:off x="7411430" y="517363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3461221-134F-0B99-2025-833D5B6515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8613" y="5213072"/>
            <a:ext cx="3019661" cy="4854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C67DF7C-CEEB-3038-E1B8-EF6C2E46B8ED}"/>
              </a:ext>
            </a:extLst>
          </p:cNvPr>
          <p:cNvSpPr txBox="1"/>
          <p:nvPr/>
        </p:nvSpPr>
        <p:spPr>
          <a:xfrm>
            <a:off x="8610600" y="4879796"/>
            <a:ext cx="3079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Generalized Monte Carlo Updating Rule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4D34E4-9D7A-81F5-F201-BA11001B4FA5}"/>
                  </a:ext>
                </a:extLst>
              </p:cNvPr>
              <p:cNvSpPr txBox="1"/>
              <p:nvPr/>
            </p:nvSpPr>
            <p:spPr>
              <a:xfrm>
                <a:off x="4447845" y="6430051"/>
                <a:ext cx="20272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 Number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visits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C4D34E4-9D7A-81F5-F201-BA11001B4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845" y="6430051"/>
                <a:ext cx="2027222" cy="369332"/>
              </a:xfrm>
              <a:prstGeom prst="rect">
                <a:avLst/>
              </a:prstGeom>
              <a:blipFill>
                <a:blip r:embed="rId9"/>
                <a:stretch>
                  <a:fillRect t="-6667" r="-187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D13DDB-0B7D-F267-FB2E-CA8552D29B67}"/>
              </a:ext>
            </a:extLst>
          </p:cNvPr>
          <p:cNvCxnSpPr>
            <a:cxnSpLocks/>
          </p:cNvCxnSpPr>
          <p:nvPr/>
        </p:nvCxnSpPr>
        <p:spPr>
          <a:xfrm flipV="1">
            <a:off x="5635749" y="6192969"/>
            <a:ext cx="124151" cy="253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983954-81AF-CC89-7BC3-E1E97FFF3474}"/>
                  </a:ext>
                </a:extLst>
              </p:cNvPr>
              <p:cNvSpPr txBox="1"/>
              <p:nvPr/>
            </p:nvSpPr>
            <p:spPr>
              <a:xfrm>
                <a:off x="9615054" y="5769468"/>
                <a:ext cx="16599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 : learning rate 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983954-81AF-CC89-7BC3-E1E97FFF3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5054" y="5769468"/>
                <a:ext cx="1659942" cy="276999"/>
              </a:xfrm>
              <a:prstGeom prst="rect">
                <a:avLst/>
              </a:prstGeom>
              <a:blipFill>
                <a:blip r:embed="rId10"/>
                <a:stretch>
                  <a:fillRect l="-3008" t="-26087" r="-6767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5147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E7DA7D-07C0-F381-6FAD-951780987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CCBEBD-8414-7F03-BE99-005558793E8C}"/>
                  </a:ext>
                </a:extLst>
              </p:cNvPr>
              <p:cNvSpPr txBox="1"/>
              <p:nvPr/>
            </p:nvSpPr>
            <p:spPr>
              <a:xfrm>
                <a:off x="272052" y="147361"/>
                <a:ext cx="5647380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4400" b="0" dirty="0">
                    <a:ea typeface="Cambria Math" panose="02040503050406030204" pitchFamily="18" charset="0"/>
                  </a:rPr>
                  <a:t>MC </a:t>
                </a:r>
                <a14:m>
                  <m:oMath xmlns:m="http://schemas.openxmlformats.org/officeDocument/2006/math">
                    <m:r>
                      <a:rPr lang="en-US" sz="4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4400" dirty="0"/>
                  <a:t> TD </a:t>
                </a:r>
                <a14:m>
                  <m:oMath xmlns:m="http://schemas.openxmlformats.org/officeDocument/2006/math">
                    <m:r>
                      <a:rPr lang="en-US" sz="4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4400" dirty="0"/>
                  <a:t> Q-Learning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CCBEBD-8414-7F03-BE99-005558793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52" y="147361"/>
                <a:ext cx="5647380" cy="677108"/>
              </a:xfrm>
              <a:prstGeom prst="rect">
                <a:avLst/>
              </a:prstGeom>
              <a:blipFill>
                <a:blip r:embed="rId2"/>
                <a:stretch>
                  <a:fillRect l="-6054" t="-24074" r="-269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578BD42-31E9-B9A2-A6B1-5B9325622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636" y="2352225"/>
            <a:ext cx="2743200" cy="5205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A59C30-797F-2FEA-F4B7-E9E49923C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992" y="1378450"/>
            <a:ext cx="4161874" cy="6487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FD1E52-E11F-F840-2BE5-5392C3947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2671" y="2581164"/>
            <a:ext cx="3019661" cy="4854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A2CF99-0EEB-D2D8-F47A-A5B22C2E94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8694" y="3542513"/>
            <a:ext cx="4161874" cy="4985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B733CC-738E-F6C9-CB28-F3E4D626CAB4}"/>
              </a:ext>
            </a:extLst>
          </p:cNvPr>
          <p:cNvSpPr txBox="1"/>
          <p:nvPr/>
        </p:nvSpPr>
        <p:spPr>
          <a:xfrm>
            <a:off x="168067" y="151815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Bellman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82648D-BE09-B532-7C49-77D9732C35E9}"/>
              </a:ext>
            </a:extLst>
          </p:cNvPr>
          <p:cNvSpPr txBox="1"/>
          <p:nvPr/>
        </p:nvSpPr>
        <p:spPr>
          <a:xfrm>
            <a:off x="118246" y="2582666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Monte-Carlo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F2EE83-B10E-60D7-9D94-E2B3D0FBFFF7}"/>
              </a:ext>
            </a:extLst>
          </p:cNvPr>
          <p:cNvSpPr txBox="1"/>
          <p:nvPr/>
        </p:nvSpPr>
        <p:spPr>
          <a:xfrm>
            <a:off x="118246" y="3542513"/>
            <a:ext cx="2100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Temporal-Difference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C0AFF0-22D4-573F-EA96-D4BD3C16F73D}"/>
              </a:ext>
            </a:extLst>
          </p:cNvPr>
          <p:cNvSpPr txBox="1"/>
          <p:nvPr/>
        </p:nvSpPr>
        <p:spPr>
          <a:xfrm>
            <a:off x="118246" y="460931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Q-Learning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F4B36C-7C34-B3D6-2633-88264A988019}"/>
              </a:ext>
            </a:extLst>
          </p:cNvPr>
          <p:cNvSpPr/>
          <p:nvPr/>
        </p:nvSpPr>
        <p:spPr>
          <a:xfrm>
            <a:off x="5521666" y="2426992"/>
            <a:ext cx="589448" cy="559220"/>
          </a:xfrm>
          <a:prstGeom prst="rect">
            <a:avLst/>
          </a:prstGeom>
          <a:solidFill>
            <a:schemeClr val="accent1">
              <a:alpha val="267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old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23A988-573F-9E87-388D-504DE9B2D910}"/>
              </a:ext>
            </a:extLst>
          </p:cNvPr>
          <p:cNvSpPr/>
          <p:nvPr/>
        </p:nvSpPr>
        <p:spPr>
          <a:xfrm>
            <a:off x="4067852" y="2426992"/>
            <a:ext cx="589448" cy="559220"/>
          </a:xfrm>
          <a:prstGeom prst="rect">
            <a:avLst/>
          </a:prstGeom>
          <a:solidFill>
            <a:schemeClr val="accent1">
              <a:alpha val="267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old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664B4C-F5D3-6EC3-0456-89D7AE2EF2BC}"/>
              </a:ext>
            </a:extLst>
          </p:cNvPr>
          <p:cNvSpPr/>
          <p:nvPr/>
        </p:nvSpPr>
        <p:spPr>
          <a:xfrm>
            <a:off x="3238024" y="2465740"/>
            <a:ext cx="589448" cy="559220"/>
          </a:xfrm>
          <a:prstGeom prst="rect">
            <a:avLst/>
          </a:prstGeom>
          <a:solidFill>
            <a:schemeClr val="accent1">
              <a:alpha val="267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New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870477-0A6F-48FA-18CB-3497B495CECB}"/>
              </a:ext>
            </a:extLst>
          </p:cNvPr>
          <p:cNvSpPr/>
          <p:nvPr/>
        </p:nvSpPr>
        <p:spPr>
          <a:xfrm>
            <a:off x="5002750" y="2443069"/>
            <a:ext cx="474292" cy="559220"/>
          </a:xfrm>
          <a:prstGeom prst="rect">
            <a:avLst/>
          </a:prstGeom>
          <a:solidFill>
            <a:srgbClr val="00B050">
              <a:alpha val="2671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Est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6815844-28C0-4362-DAAD-C89FF7320D40}"/>
              </a:ext>
            </a:extLst>
          </p:cNvPr>
          <p:cNvSpPr/>
          <p:nvPr/>
        </p:nvSpPr>
        <p:spPr>
          <a:xfrm>
            <a:off x="2808694" y="3352625"/>
            <a:ext cx="589448" cy="559220"/>
          </a:xfrm>
          <a:prstGeom prst="rect">
            <a:avLst/>
          </a:prstGeom>
          <a:solidFill>
            <a:schemeClr val="accent1">
              <a:alpha val="267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New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6AE992-4355-E0A2-85CA-189F30C1A4D5}"/>
              </a:ext>
            </a:extLst>
          </p:cNvPr>
          <p:cNvSpPr/>
          <p:nvPr/>
        </p:nvSpPr>
        <p:spPr>
          <a:xfrm>
            <a:off x="3610998" y="3376733"/>
            <a:ext cx="589448" cy="559220"/>
          </a:xfrm>
          <a:prstGeom prst="rect">
            <a:avLst/>
          </a:prstGeom>
          <a:solidFill>
            <a:schemeClr val="accent1">
              <a:alpha val="267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old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0E2063F-92A7-526F-4A45-44FF4A37FAFA}"/>
              </a:ext>
            </a:extLst>
          </p:cNvPr>
          <p:cNvSpPr/>
          <p:nvPr/>
        </p:nvSpPr>
        <p:spPr>
          <a:xfrm>
            <a:off x="6192824" y="3384290"/>
            <a:ext cx="589448" cy="559220"/>
          </a:xfrm>
          <a:prstGeom prst="rect">
            <a:avLst/>
          </a:prstGeom>
          <a:solidFill>
            <a:schemeClr val="accent1">
              <a:alpha val="267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old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236B7A-4606-7549-003A-9A739A13AEF7}"/>
              </a:ext>
            </a:extLst>
          </p:cNvPr>
          <p:cNvSpPr/>
          <p:nvPr/>
        </p:nvSpPr>
        <p:spPr>
          <a:xfrm>
            <a:off x="4591082" y="3396066"/>
            <a:ext cx="1535146" cy="555001"/>
          </a:xfrm>
          <a:prstGeom prst="rect">
            <a:avLst/>
          </a:prstGeom>
          <a:solidFill>
            <a:srgbClr val="00B050">
              <a:alpha val="2671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Est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195B8FC-28E5-2C1F-DC65-9576B0D1E7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8970" y="4624117"/>
            <a:ext cx="5743403" cy="47052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4D10233-8F91-01DC-2C6A-20E563E47462}"/>
              </a:ext>
            </a:extLst>
          </p:cNvPr>
          <p:cNvSpPr/>
          <p:nvPr/>
        </p:nvSpPr>
        <p:spPr>
          <a:xfrm>
            <a:off x="4846822" y="4500168"/>
            <a:ext cx="2123746" cy="626596"/>
          </a:xfrm>
          <a:prstGeom prst="rect">
            <a:avLst/>
          </a:prstGeom>
          <a:solidFill>
            <a:srgbClr val="00B050">
              <a:alpha val="2671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Est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1608C4-1C32-A589-3037-686930897D54}"/>
              </a:ext>
            </a:extLst>
          </p:cNvPr>
          <p:cNvSpPr/>
          <p:nvPr/>
        </p:nvSpPr>
        <p:spPr>
          <a:xfrm>
            <a:off x="2454773" y="4460938"/>
            <a:ext cx="858354" cy="677107"/>
          </a:xfrm>
          <a:prstGeom prst="rect">
            <a:avLst/>
          </a:prstGeom>
          <a:solidFill>
            <a:schemeClr val="accent1">
              <a:alpha val="267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New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E224B6C-E644-BEAC-0627-38A845AD0427}"/>
              </a:ext>
            </a:extLst>
          </p:cNvPr>
          <p:cNvSpPr/>
          <p:nvPr/>
        </p:nvSpPr>
        <p:spPr>
          <a:xfrm>
            <a:off x="3532748" y="4474912"/>
            <a:ext cx="858354" cy="677107"/>
          </a:xfrm>
          <a:prstGeom prst="rect">
            <a:avLst/>
          </a:prstGeom>
          <a:solidFill>
            <a:schemeClr val="accent1">
              <a:alpha val="267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old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9496FE6-EC7F-4A95-18DA-DBFA23340FA5}"/>
              </a:ext>
            </a:extLst>
          </p:cNvPr>
          <p:cNvSpPr/>
          <p:nvPr/>
        </p:nvSpPr>
        <p:spPr>
          <a:xfrm>
            <a:off x="7176202" y="4436891"/>
            <a:ext cx="858354" cy="677107"/>
          </a:xfrm>
          <a:prstGeom prst="rect">
            <a:avLst/>
          </a:prstGeom>
          <a:solidFill>
            <a:schemeClr val="accent1">
              <a:alpha val="267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4206201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0440C-5567-6151-63C2-7266BD558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58640A-E209-0FAB-F46D-C907D5C22D56}"/>
                  </a:ext>
                </a:extLst>
              </p:cNvPr>
              <p:cNvSpPr txBox="1"/>
              <p:nvPr/>
            </p:nvSpPr>
            <p:spPr>
              <a:xfrm>
                <a:off x="118246" y="28102"/>
                <a:ext cx="4348947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4400" dirty="0"/>
                  <a:t>Q-Learning </a:t>
                </a:r>
                <a14:m>
                  <m:oMath xmlns:m="http://schemas.openxmlformats.org/officeDocument/2006/math">
                    <m:r>
                      <a:rPr lang="en-US" sz="4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4400" dirty="0"/>
                  <a:t> DQN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58640A-E209-0FAB-F46D-C907D5C22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46" y="28102"/>
                <a:ext cx="4348947" cy="677108"/>
              </a:xfrm>
              <a:prstGeom prst="rect">
                <a:avLst/>
              </a:prstGeom>
              <a:blipFill>
                <a:blip r:embed="rId2"/>
                <a:stretch>
                  <a:fillRect l="-7872" t="-25926" r="-699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DB2EC61-B52E-D54F-15B8-944E66EDEF4D}"/>
              </a:ext>
            </a:extLst>
          </p:cNvPr>
          <p:cNvSpPr txBox="1"/>
          <p:nvPr/>
        </p:nvSpPr>
        <p:spPr>
          <a:xfrm>
            <a:off x="193816" y="927604"/>
            <a:ext cx="2160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Q-Learning updating </a:t>
            </a:r>
          </a:p>
          <a:p>
            <a:r>
              <a:rPr lang="en-US" dirty="0"/>
              <a:t>rule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FF4E9-1116-41E1-B3FC-9BF9E5747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970" y="981643"/>
            <a:ext cx="5743403" cy="470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9E0AC6-6F6D-FCE2-7D63-04373FB71BE8}"/>
              </a:ext>
            </a:extLst>
          </p:cNvPr>
          <p:cNvSpPr/>
          <p:nvPr/>
        </p:nvSpPr>
        <p:spPr>
          <a:xfrm>
            <a:off x="4846822" y="857694"/>
            <a:ext cx="2123746" cy="626596"/>
          </a:xfrm>
          <a:prstGeom prst="rect">
            <a:avLst/>
          </a:prstGeom>
          <a:solidFill>
            <a:srgbClr val="00B050">
              <a:alpha val="2671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Est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EF0202-05FD-B113-7726-CF9BD6D3352C}"/>
              </a:ext>
            </a:extLst>
          </p:cNvPr>
          <p:cNvSpPr/>
          <p:nvPr/>
        </p:nvSpPr>
        <p:spPr>
          <a:xfrm>
            <a:off x="2454773" y="818464"/>
            <a:ext cx="858354" cy="677107"/>
          </a:xfrm>
          <a:prstGeom prst="rect">
            <a:avLst/>
          </a:prstGeom>
          <a:solidFill>
            <a:schemeClr val="accent1">
              <a:alpha val="267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New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FF8A1E-C37C-6258-6789-B6D199F94ACE}"/>
              </a:ext>
            </a:extLst>
          </p:cNvPr>
          <p:cNvSpPr/>
          <p:nvPr/>
        </p:nvSpPr>
        <p:spPr>
          <a:xfrm>
            <a:off x="3532748" y="832438"/>
            <a:ext cx="858354" cy="677107"/>
          </a:xfrm>
          <a:prstGeom prst="rect">
            <a:avLst/>
          </a:prstGeom>
          <a:solidFill>
            <a:schemeClr val="accent1">
              <a:alpha val="267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old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4398DA-84E7-C12E-415F-FF3B2559C6B3}"/>
              </a:ext>
            </a:extLst>
          </p:cNvPr>
          <p:cNvSpPr/>
          <p:nvPr/>
        </p:nvSpPr>
        <p:spPr>
          <a:xfrm>
            <a:off x="7176202" y="794417"/>
            <a:ext cx="858354" cy="677107"/>
          </a:xfrm>
          <a:prstGeom prst="rect">
            <a:avLst/>
          </a:prstGeom>
          <a:solidFill>
            <a:schemeClr val="accent1">
              <a:alpha val="2671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old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FEEE74-B8F5-C346-D9C8-C8612F252FBC}"/>
              </a:ext>
            </a:extLst>
          </p:cNvPr>
          <p:cNvSpPr txBox="1"/>
          <p:nvPr/>
        </p:nvSpPr>
        <p:spPr>
          <a:xfrm>
            <a:off x="193816" y="1567375"/>
            <a:ext cx="1967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Parametrized</a:t>
            </a:r>
          </a:p>
          <a:p>
            <a:r>
              <a:rPr lang="en-US" dirty="0"/>
              <a:t>Approximation</a:t>
            </a:r>
          </a:p>
          <a:p>
            <a:r>
              <a:rPr lang="en-US" dirty="0"/>
              <a:t>(Deep Net)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B406A3-65DF-54E7-D394-8B0D4A74D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221" y="1792832"/>
            <a:ext cx="2204972" cy="6398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0B8EFD-440F-5D25-9125-BEC1BF27C126}"/>
              </a:ext>
            </a:extLst>
          </p:cNvPr>
          <p:cNvSpPr txBox="1"/>
          <p:nvPr/>
        </p:nvSpPr>
        <p:spPr>
          <a:xfrm>
            <a:off x="8486539" y="1032239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51B71F-B781-4D5F-DE8E-20838F70161C}"/>
              </a:ext>
            </a:extLst>
          </p:cNvPr>
          <p:cNvSpPr txBox="1"/>
          <p:nvPr/>
        </p:nvSpPr>
        <p:spPr>
          <a:xfrm>
            <a:off x="118246" y="2583267"/>
            <a:ext cx="159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Re-examine (1)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2E0A45-5E91-A64F-1EB7-38F867E575BA}"/>
              </a:ext>
            </a:extLst>
          </p:cNvPr>
          <p:cNvSpPr txBox="1"/>
          <p:nvPr/>
        </p:nvSpPr>
        <p:spPr>
          <a:xfrm>
            <a:off x="2311042" y="2583267"/>
            <a:ext cx="3491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Seems like an optimization </a:t>
            </a:r>
          </a:p>
          <a:p>
            <a:r>
              <a:rPr lang="en-US" dirty="0"/>
              <a:t>of a loss function which </a:t>
            </a:r>
            <a:r>
              <a:rPr lang="en-US" i="1" u="sng" dirty="0"/>
              <a:t>gradient</a:t>
            </a:r>
            <a:r>
              <a:rPr lang="en-US" dirty="0"/>
              <a:t> is: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BAD809-82B1-47AF-AA12-902123B736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2254" y="2815028"/>
            <a:ext cx="3008431" cy="424958"/>
          </a:xfrm>
          <a:prstGeom prst="rect">
            <a:avLst/>
          </a:prstGeom>
        </p:spPr>
      </p:pic>
      <p:sp>
        <p:nvSpPr>
          <p:cNvPr id="19" name="Left Brace 18">
            <a:extLst>
              <a:ext uri="{FF2B5EF4-FFF2-40B4-BE49-F238E27FC236}">
                <a16:creationId xmlns:a16="http://schemas.microsoft.com/office/drawing/2014/main" id="{D9E50F42-3CD5-B23D-5BC8-BEB1EC5C6423}"/>
              </a:ext>
            </a:extLst>
          </p:cNvPr>
          <p:cNvSpPr/>
          <p:nvPr/>
        </p:nvSpPr>
        <p:spPr>
          <a:xfrm rot="16200000">
            <a:off x="6339403" y="97679"/>
            <a:ext cx="243604" cy="3146702"/>
          </a:xfrm>
          <a:prstGeom prst="leftBrac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5B1EFF0-BDC1-61A2-2D6E-B17F55594BF0}"/>
              </a:ext>
            </a:extLst>
          </p:cNvPr>
          <p:cNvCxnSpPr>
            <a:cxnSpLocks/>
          </p:cNvCxnSpPr>
          <p:nvPr/>
        </p:nvCxnSpPr>
        <p:spPr>
          <a:xfrm flipH="1" flipV="1">
            <a:off x="6340293" y="1911554"/>
            <a:ext cx="241824" cy="78606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598C1E8-4BB7-2FB9-55CA-F8C499300E88}"/>
              </a:ext>
            </a:extLst>
          </p:cNvPr>
          <p:cNvSpPr txBox="1"/>
          <p:nvPr/>
        </p:nvSpPr>
        <p:spPr>
          <a:xfrm>
            <a:off x="104392" y="3914563"/>
            <a:ext cx="1673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Parametrization</a:t>
            </a:r>
          </a:p>
          <a:p>
            <a:r>
              <a:rPr lang="en-US" dirty="0"/>
              <a:t>in mind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DDDE662-EB4C-DDB9-8B20-73BC938B0A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6586" y="3624580"/>
            <a:ext cx="3422703" cy="95197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5F0F2BD-357D-8F16-3917-8C5137BD0EFB}"/>
              </a:ext>
            </a:extLst>
          </p:cNvPr>
          <p:cNvSpPr txBox="1"/>
          <p:nvPr/>
        </p:nvSpPr>
        <p:spPr>
          <a:xfrm>
            <a:off x="2311042" y="3804451"/>
            <a:ext cx="2936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loss function </a:t>
            </a:r>
          </a:p>
          <a:p>
            <a:r>
              <a:rPr lang="en-US" dirty="0"/>
              <a:t>of the above gradient can be: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DDDB15-013A-B588-DA87-B497BAAE3690}"/>
              </a:ext>
            </a:extLst>
          </p:cNvPr>
          <p:cNvSpPr txBox="1"/>
          <p:nvPr/>
        </p:nvSpPr>
        <p:spPr>
          <a:xfrm>
            <a:off x="79165" y="4795622"/>
            <a:ext cx="2273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 with respect </a:t>
            </a:r>
          </a:p>
          <a:p>
            <a:r>
              <a:rPr lang="en-US" dirty="0"/>
              <a:t>to parameters w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CFF12CB-AF05-BCB9-B5EA-C98D5B6A13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6055" y="4750065"/>
            <a:ext cx="4051429" cy="71880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CE234DA-9311-7FAB-EEFA-DA0690C5D535}"/>
              </a:ext>
            </a:extLst>
          </p:cNvPr>
          <p:cNvSpPr txBox="1"/>
          <p:nvPr/>
        </p:nvSpPr>
        <p:spPr>
          <a:xfrm>
            <a:off x="118246" y="5987803"/>
            <a:ext cx="19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DQN updating rule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9018712-B9C2-469A-7C05-4AB936D12E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4849" y="5828007"/>
            <a:ext cx="4051429" cy="71880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1BCD933-E9D9-3066-741B-AE7EFAC1FD2E}"/>
                  </a:ext>
                </a:extLst>
              </p:cNvPr>
              <p:cNvSpPr txBox="1"/>
              <p:nvPr/>
            </p:nvSpPr>
            <p:spPr>
              <a:xfrm>
                <a:off x="2658928" y="6039536"/>
                <a:ext cx="15457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1BCD933-E9D9-3066-741B-AE7EFAC1F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928" y="6039536"/>
                <a:ext cx="1545744" cy="276999"/>
              </a:xfrm>
              <a:prstGeom prst="rect">
                <a:avLst/>
              </a:prstGeom>
              <a:blipFill>
                <a:blip r:embed="rId8"/>
                <a:stretch>
                  <a:fillRect l="-1626" t="-8696" r="-81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6347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C59F9-CCE5-3367-5C94-13A20FF44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40" y="70402"/>
            <a:ext cx="10515600" cy="760872"/>
          </a:xfrm>
        </p:spPr>
        <p:txBody>
          <a:bodyPr/>
          <a:lstStyle/>
          <a:p>
            <a:r>
              <a:rPr lang="en-US" dirty="0"/>
              <a:t>DQN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D2ECB-9B70-FD1C-73EF-63D670037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714DA-168C-3D6C-943C-28B6AC357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AA1E57-EE22-20ED-A84B-C58643F14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35" y="1195893"/>
            <a:ext cx="5483420" cy="4261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B6E79D-0813-0DBA-1760-13AEF006A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850" y="220886"/>
            <a:ext cx="5872438" cy="30300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3F7A42-B559-038B-7901-13EB72ED9FC6}"/>
              </a:ext>
            </a:extLst>
          </p:cNvPr>
          <p:cNvSpPr txBox="1"/>
          <p:nvPr/>
        </p:nvSpPr>
        <p:spPr>
          <a:xfrm>
            <a:off x="501183" y="6225545"/>
            <a:ext cx="50193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Mnih</a:t>
            </a:r>
            <a:r>
              <a:rPr lang="en-US" sz="1100" dirty="0"/>
              <a:t> et al, 2015,  </a:t>
            </a:r>
            <a:r>
              <a:rPr lang="en-US" sz="1100" dirty="0">
                <a:hlinkClick r:id="rId4"/>
              </a:rPr>
              <a:t>Human-level control through deep reinforcement learning</a:t>
            </a:r>
            <a:r>
              <a:rPr lang="en-US" sz="1100" dirty="0"/>
              <a:t>, Nature</a:t>
            </a:r>
          </a:p>
        </p:txBody>
      </p:sp>
    </p:spTree>
    <p:extLst>
      <p:ext uri="{BB962C8B-B14F-4D97-AF65-F5344CB8AC3E}">
        <p14:creationId xmlns:p14="http://schemas.microsoft.com/office/powerpoint/2010/main" val="3754400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D0134-B192-2AD8-C803-5B1F48435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99139"/>
          </a:xfrm>
        </p:spPr>
        <p:txBody>
          <a:bodyPr/>
          <a:lstStyle/>
          <a:p>
            <a:r>
              <a:rPr lang="en-US" dirty="0"/>
              <a:t>SARSA vs Q-Learning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7736E-0A13-E80F-0574-E04001B7E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88BD0E-0AA9-27D7-3EB4-3E6AF5A60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48" y="892371"/>
            <a:ext cx="5767552" cy="26028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4A1686-6528-8F44-5E56-7D738706E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435" y="892371"/>
            <a:ext cx="5767552" cy="26224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2526D1-22C6-27F9-EA48-84B4DBDE1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00" y="3514819"/>
            <a:ext cx="5614447" cy="32435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D03639-B849-8002-D84C-7AD056113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9586" y="3542394"/>
            <a:ext cx="5198209" cy="3255224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43FF9E4-DE49-C57F-3848-C7C1D5668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193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D1426-462F-6AC6-5794-B39600734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488" y="153253"/>
            <a:ext cx="10515600" cy="761148"/>
          </a:xfrm>
        </p:spPr>
        <p:txBody>
          <a:bodyPr/>
          <a:lstStyle/>
          <a:p>
            <a:r>
              <a:rPr lang="en-US" dirty="0"/>
              <a:t>RL paradigms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49F3A-57A9-93A1-C90D-9D52B9423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1E36F5-A428-822F-3F5C-12B048DAD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87" y="1662078"/>
            <a:ext cx="11362777" cy="37505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4B2215-A06E-2065-A845-C39BC96814B3}"/>
              </a:ext>
            </a:extLst>
          </p:cNvPr>
          <p:cNvSpPr txBox="1"/>
          <p:nvPr/>
        </p:nvSpPr>
        <p:spPr>
          <a:xfrm>
            <a:off x="1873045" y="6386052"/>
            <a:ext cx="8009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Prudencio</a:t>
            </a:r>
            <a:r>
              <a:rPr lang="en-US" dirty="0"/>
              <a:t> et al, 2023,  </a:t>
            </a:r>
            <a:r>
              <a:rPr lang="en-US" dirty="0">
                <a:hlinkClick r:id="rId3"/>
              </a:rPr>
              <a:t>A survey on offline RL: taxonomy, review and open problems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D3A01-1311-33FA-3C38-E68D447F4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72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33A26-EF2B-7076-60C1-C3116E614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3" y="15114"/>
            <a:ext cx="10515600" cy="828885"/>
          </a:xfrm>
        </p:spPr>
        <p:txBody>
          <a:bodyPr/>
          <a:lstStyle/>
          <a:p>
            <a:r>
              <a:rPr lang="en-US" dirty="0"/>
              <a:t>Illustration: inventory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62949-0C2B-91FD-A101-709F9E9AA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48AA2-A39F-85FC-B714-1A92E0D4C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33F440-F526-4119-B96E-08EFA777A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57" y="761385"/>
            <a:ext cx="6848609" cy="55949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6F12D5-129C-3828-F267-C1E07BE322BF}"/>
              </a:ext>
            </a:extLst>
          </p:cNvPr>
          <p:cNvSpPr txBox="1"/>
          <p:nvPr/>
        </p:nvSpPr>
        <p:spPr>
          <a:xfrm>
            <a:off x="1050427" y="6358436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source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143A96-9A0E-02AE-953A-E6B7C3AB6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6305" y="1326678"/>
            <a:ext cx="4450038" cy="19745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AC5582-ECC3-44C8-A0ED-688C78F9D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640" y="3480959"/>
            <a:ext cx="5634392" cy="104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95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5BC6D-53B9-F915-BCE9-D913FE799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466" y="112642"/>
            <a:ext cx="10515600" cy="617514"/>
          </a:xfrm>
        </p:spPr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D431A-7153-28FE-EB13-EE4123EA8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690" y="1486461"/>
            <a:ext cx="105156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Foundations of RL</a:t>
            </a:r>
          </a:p>
          <a:p>
            <a:r>
              <a:rPr lang="en-US" dirty="0"/>
              <a:t>Taxonomy of RL methods </a:t>
            </a:r>
          </a:p>
          <a:p>
            <a:r>
              <a:rPr lang="en-US" dirty="0"/>
              <a:t>Exact dynamic programming </a:t>
            </a:r>
          </a:p>
          <a:p>
            <a:pPr lvl="1"/>
            <a:r>
              <a:rPr lang="en-US" dirty="0"/>
              <a:t>Policy Iteration </a:t>
            </a:r>
          </a:p>
          <a:p>
            <a:pPr lvl="1"/>
            <a:r>
              <a:rPr lang="en-US" dirty="0"/>
              <a:t>Value Iteration </a:t>
            </a:r>
          </a:p>
          <a:p>
            <a:r>
              <a:rPr lang="en-US" dirty="0"/>
              <a:t>Sample based dynamic programming </a:t>
            </a:r>
          </a:p>
          <a:p>
            <a:pPr lvl="1"/>
            <a:r>
              <a:rPr lang="en-US" dirty="0"/>
              <a:t>Monte Carlo  (MC)</a:t>
            </a:r>
          </a:p>
          <a:p>
            <a:pPr lvl="1"/>
            <a:r>
              <a:rPr lang="en-US" dirty="0"/>
              <a:t>Temporal Difference (TD)</a:t>
            </a:r>
          </a:p>
          <a:p>
            <a:pPr lvl="1"/>
            <a:r>
              <a:rPr lang="en-US" dirty="0"/>
              <a:t>Q-Learning </a:t>
            </a:r>
          </a:p>
          <a:p>
            <a:r>
              <a:rPr lang="en-US" dirty="0"/>
              <a:t>Offline RL</a:t>
            </a:r>
          </a:p>
          <a:p>
            <a:r>
              <a:rPr lang="en-US" dirty="0"/>
              <a:t>Illustration: inventory control</a:t>
            </a:r>
          </a:p>
          <a:p>
            <a:r>
              <a:rPr lang="en-US" dirty="0"/>
              <a:t>RL &amp; LLMs</a:t>
            </a:r>
          </a:p>
          <a:p>
            <a:r>
              <a:rPr lang="en-US" dirty="0"/>
              <a:t>RL in Finance</a:t>
            </a:r>
          </a:p>
          <a:p>
            <a:r>
              <a:rPr lang="en-US" dirty="0"/>
              <a:t>References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0AE52-50E7-32C5-F71C-FABC17259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5AC73D-8648-789B-1043-CE548B087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406" y="825605"/>
            <a:ext cx="3021646" cy="52067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9F3DBD-96C7-4B08-A300-CF1D48EDD6C7}"/>
              </a:ext>
            </a:extLst>
          </p:cNvPr>
          <p:cNvSpPr txBox="1"/>
          <p:nvPr/>
        </p:nvSpPr>
        <p:spPr>
          <a:xfrm>
            <a:off x="8909731" y="413927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D2l.ai 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673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AB23D-17B2-E53C-4021-2C7222EC4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068" y="78863"/>
            <a:ext cx="10515600" cy="602174"/>
          </a:xfrm>
        </p:spPr>
        <p:txBody>
          <a:bodyPr>
            <a:normAutofit fontScale="90000"/>
          </a:bodyPr>
          <a:lstStyle/>
          <a:p>
            <a:r>
              <a:rPr lang="en-US" dirty="0"/>
              <a:t>RL &amp;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0D8D5-DA31-38C2-5BAA-5554F9AB5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168" y="996359"/>
            <a:ext cx="5119720" cy="499065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 robot arm interacts with an environment composed of a red, a blue and a green object in a basket</a:t>
            </a:r>
          </a:p>
          <a:p>
            <a:r>
              <a:rPr lang="en-US" dirty="0"/>
              <a:t>MDP formulation:</a:t>
            </a:r>
          </a:p>
          <a:p>
            <a:pPr lvl="1"/>
            <a:r>
              <a:rPr lang="en-US" dirty="0"/>
              <a:t>State space: 3D position of the objects and the end-effector</a:t>
            </a:r>
          </a:p>
          <a:p>
            <a:pPr lvl="1"/>
            <a:r>
              <a:rPr lang="en-US" dirty="0"/>
              <a:t>Action space: composed of an </a:t>
            </a:r>
            <a:r>
              <a:rPr lang="en-US" dirty="0" err="1"/>
              <a:t>x,y</a:t>
            </a:r>
            <a:r>
              <a:rPr lang="en-US" dirty="0"/>
              <a:t> position, that we reach using the known inverse kinematics f the robot, where the robot arm can either pick or place an object </a:t>
            </a:r>
          </a:p>
          <a:p>
            <a:pPr lvl="1"/>
            <a:r>
              <a:rPr lang="en-US" dirty="0"/>
              <a:t>Observation space: composed of 128x128x3 RGB images coming from two cameras fixed to the edges of the basket </a:t>
            </a:r>
          </a:p>
          <a:p>
            <a:pPr lvl="1"/>
            <a:r>
              <a:rPr lang="en-US" dirty="0"/>
              <a:t>The agent receives a language description of the task to solve which can have two forms:</a:t>
            </a:r>
          </a:p>
          <a:p>
            <a:pPr lvl="2"/>
            <a:r>
              <a:rPr lang="en-US" dirty="0"/>
              <a:t>Stack X on top of Y</a:t>
            </a:r>
          </a:p>
          <a:p>
            <a:pPr lvl="3"/>
            <a:r>
              <a:rPr lang="en-US" dirty="0"/>
              <a:t>The red object, the green object, the blue object</a:t>
            </a:r>
          </a:p>
          <a:p>
            <a:pPr lvl="2"/>
            <a:r>
              <a:rPr lang="en-US" dirty="0"/>
              <a:t>Stack all three objects </a:t>
            </a:r>
          </a:p>
          <a:p>
            <a:pPr lvl="1"/>
            <a:r>
              <a:rPr lang="en-US" dirty="0"/>
              <a:t>A positive reward of +1 is provided if the episode is successful , while a reward of 0 is given in any other case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BC3C1B-34D9-9589-B824-75CFFD53B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AD4494-8DC7-9DA1-1E4F-68AE092D7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108" y="3778341"/>
            <a:ext cx="5057692" cy="20738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4E6928-CBD2-D2BD-4C4D-112B4497C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929" y="379950"/>
            <a:ext cx="6039903" cy="31385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61936D-6F13-D219-6135-C333C1A945B1}"/>
              </a:ext>
            </a:extLst>
          </p:cNvPr>
          <p:cNvSpPr txBox="1"/>
          <p:nvPr/>
        </p:nvSpPr>
        <p:spPr>
          <a:xfrm>
            <a:off x="8206579" y="5987018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85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CE87A-169D-05C6-41F2-B04C5A484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803" y="227625"/>
            <a:ext cx="4338099" cy="1368259"/>
          </a:xfrm>
        </p:spPr>
        <p:txBody>
          <a:bodyPr>
            <a:normAutofit fontScale="90000"/>
          </a:bodyPr>
          <a:lstStyle/>
          <a:p>
            <a:r>
              <a:rPr lang="en-US" dirty="0"/>
              <a:t>A framework for language-centric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40E0D-60C5-EDA8-F700-C8DC79335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953" y="3058077"/>
            <a:ext cx="3884875" cy="2356761"/>
          </a:xfrm>
        </p:spPr>
        <p:txBody>
          <a:bodyPr>
            <a:normAutofit/>
          </a:bodyPr>
          <a:lstStyle/>
          <a:p>
            <a:r>
              <a:rPr lang="en-US" sz="1400" dirty="0"/>
              <a:t>First, the agent needs to map visual inputs to text descriptions. </a:t>
            </a:r>
          </a:p>
          <a:p>
            <a:r>
              <a:rPr lang="en-US" sz="1400" dirty="0"/>
              <a:t>Secondly, we need to prompt an LLM with such textual descriptions and a description of the task to provide language instructions to the agent. </a:t>
            </a:r>
          </a:p>
          <a:p>
            <a:r>
              <a:rPr lang="en-US" sz="1400" dirty="0"/>
              <a:t>Finally, the agent needs to ground the output of the LLM into actions.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B0D15-24B2-28D2-26C3-47FA29970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C0AC42-EA02-1921-B3FE-EAD75AAE2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521" y="136525"/>
            <a:ext cx="2525287" cy="22738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7EE65-1BF0-BFD4-2413-3DBA60D20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260" y="5157866"/>
            <a:ext cx="5757075" cy="9575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814659-A802-2AAA-3F51-382B82967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520" y="3176485"/>
            <a:ext cx="6027751" cy="121527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09A8DA-F1CE-3969-49F9-92A321D3436A}"/>
              </a:ext>
            </a:extLst>
          </p:cNvPr>
          <p:cNvCxnSpPr/>
          <p:nvPr/>
        </p:nvCxnSpPr>
        <p:spPr>
          <a:xfrm flipV="1">
            <a:off x="4301656" y="1442897"/>
            <a:ext cx="2902226" cy="1733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8EDE1E-BCE6-D150-F466-14268B9C2B4B}"/>
              </a:ext>
            </a:extLst>
          </p:cNvPr>
          <p:cNvCxnSpPr>
            <a:cxnSpLocks/>
          </p:cNvCxnSpPr>
          <p:nvPr/>
        </p:nvCxnSpPr>
        <p:spPr>
          <a:xfrm flipV="1">
            <a:off x="4512697" y="3840480"/>
            <a:ext cx="1037313" cy="95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F272EC-7A44-9A22-15BD-0C226E293553}"/>
              </a:ext>
            </a:extLst>
          </p:cNvPr>
          <p:cNvCxnSpPr>
            <a:cxnSpLocks/>
          </p:cNvCxnSpPr>
          <p:nvPr/>
        </p:nvCxnSpPr>
        <p:spPr>
          <a:xfrm>
            <a:off x="4194230" y="4891378"/>
            <a:ext cx="1753346" cy="873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28EDBB7-1CA0-8DCB-D7F9-49A8971042E7}"/>
              </a:ext>
            </a:extLst>
          </p:cNvPr>
          <p:cNvSpPr txBox="1"/>
          <p:nvPr/>
        </p:nvSpPr>
        <p:spPr>
          <a:xfrm>
            <a:off x="7575251" y="2426183"/>
            <a:ext cx="32775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VLMs: fine-tuned on data generated in simulation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3AD581-BFDC-9E3E-491C-09F9D9BF1A52}"/>
              </a:ext>
            </a:extLst>
          </p:cNvPr>
          <p:cNvSpPr txBox="1"/>
          <p:nvPr/>
        </p:nvSpPr>
        <p:spPr>
          <a:xfrm>
            <a:off x="7553739" y="4416091"/>
            <a:ext cx="2546531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LLMs: off the shelf, pretrained models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B2B849-75C6-1797-F2EF-600C30C4CCFC}"/>
              </a:ext>
            </a:extLst>
          </p:cNvPr>
          <p:cNvSpPr txBox="1"/>
          <p:nvPr/>
        </p:nvSpPr>
        <p:spPr>
          <a:xfrm>
            <a:off x="7553739" y="6135864"/>
            <a:ext cx="332052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Policies: trained from scratch using the framework</a:t>
            </a:r>
          </a:p>
        </p:txBody>
      </p:sp>
    </p:spTree>
    <p:extLst>
      <p:ext uri="{BB962C8B-B14F-4D97-AF65-F5344CB8AC3E}">
        <p14:creationId xmlns:p14="http://schemas.microsoft.com/office/powerpoint/2010/main" val="2375466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944EE-500F-19AD-7361-8E4556DD6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01" y="187421"/>
            <a:ext cx="10515600" cy="493616"/>
          </a:xfrm>
        </p:spPr>
        <p:txBody>
          <a:bodyPr>
            <a:normAutofit fontScale="90000"/>
          </a:bodyPr>
          <a:lstStyle/>
          <a:p>
            <a:r>
              <a:rPr lang="en-US" dirty="0"/>
              <a:t>For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72DD0-5742-DA97-73A8-2FA7BD84B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D0F457-9C5C-3913-FBA6-6E909247F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BEFCEF-495D-DA82-BFB2-0A9D31FBE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61" y="846297"/>
            <a:ext cx="5414042" cy="4351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3AE219-0077-78EA-D22B-6C882A789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612" y="1864746"/>
            <a:ext cx="5456084" cy="25396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39AFDD-72B9-5DEB-E040-6FC283A3E616}"/>
              </a:ext>
            </a:extLst>
          </p:cNvPr>
          <p:cNvSpPr txBox="1"/>
          <p:nvPr/>
        </p:nvSpPr>
        <p:spPr>
          <a:xfrm>
            <a:off x="3967701" y="6225545"/>
            <a:ext cx="45288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b="0" i="0" dirty="0">
                <a:solidFill>
                  <a:srgbClr val="1F1F1F"/>
                </a:solidFill>
                <a:effectLst/>
                <a:latin typeface="-apple-system"/>
              </a:rPr>
              <a:t>Weng, Lilian. (Jun 2023). </a:t>
            </a:r>
            <a:r>
              <a:rPr lang="en-US" sz="1100" b="0" i="0" dirty="0">
                <a:solidFill>
                  <a:srgbClr val="1F1F1F"/>
                </a:solidFill>
                <a:effectLst/>
                <a:latin typeface="-apple-system"/>
                <a:hlinkClick r:id="rId4"/>
              </a:rPr>
              <a:t>LLM-powered Autonomous Agents</a:t>
            </a:r>
            <a:r>
              <a:rPr lang="en-US" sz="1100" b="0" i="0" dirty="0">
                <a:solidFill>
                  <a:srgbClr val="1F1F1F"/>
                </a:solidFill>
                <a:effectLst/>
                <a:latin typeface="-apple-system"/>
              </a:rPr>
              <a:t>. </a:t>
            </a:r>
            <a:r>
              <a:rPr lang="en-US" sz="1100" b="0" i="0" dirty="0" err="1">
                <a:solidFill>
                  <a:srgbClr val="1F1F1F"/>
                </a:solidFill>
                <a:effectLst/>
                <a:latin typeface="-apple-system"/>
              </a:rPr>
              <a:t>Lil’Log</a:t>
            </a:r>
            <a:r>
              <a:rPr lang="en-US" sz="1100" b="0" i="0" dirty="0">
                <a:solidFill>
                  <a:srgbClr val="1F1F1F"/>
                </a:solidFill>
                <a:effectLst/>
                <a:latin typeface="-apple-system"/>
              </a:rPr>
              <a:t>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496002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981C0-EB24-E06E-891B-D98B0EA12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849" y="209009"/>
            <a:ext cx="10515600" cy="705392"/>
          </a:xfrm>
        </p:spPr>
        <p:txBody>
          <a:bodyPr/>
          <a:lstStyle/>
          <a:p>
            <a:r>
              <a:rPr lang="en-US" dirty="0"/>
              <a:t>RL in Finance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C9FBE-559D-337F-F3A4-53F775FA5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Hedging </a:t>
            </a:r>
          </a:p>
          <a:p>
            <a:endParaRPr lang="en-US" dirty="0"/>
          </a:p>
          <a:p>
            <a:r>
              <a:rPr lang="en-US" dirty="0"/>
              <a:t>Optimal Trade Execution </a:t>
            </a:r>
          </a:p>
          <a:p>
            <a:endParaRPr lang="en-US" dirty="0"/>
          </a:p>
          <a:p>
            <a:r>
              <a:rPr lang="en-US" dirty="0"/>
              <a:t>Optimal Market Making </a:t>
            </a:r>
          </a:p>
          <a:p>
            <a:endParaRPr lang="en-US" dirty="0"/>
          </a:p>
          <a:p>
            <a:r>
              <a:rPr lang="en-US" dirty="0"/>
              <a:t>Portfolio Management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474AE-8D8C-82A9-8121-12AA442E8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2A1AB4-E4C0-8D6D-B03D-88B727C11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4866" y="136523"/>
            <a:ext cx="1092723" cy="16438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768AC7-54A3-5818-934B-DA07B75B1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8382" y="136523"/>
            <a:ext cx="1122814" cy="16891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402D3B-9C7F-3C94-2995-CEB8745F0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2098" y="136523"/>
            <a:ext cx="1111865" cy="164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310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BC935-2819-1A9D-96A5-E62220E8E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02FFE-A78C-417B-0BF6-5B1E30211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endParaRPr lang="en-US" dirty="0"/>
          </a:p>
          <a:p>
            <a:r>
              <a:rPr lang="en-US" dirty="0"/>
              <a:t>Blog posts</a:t>
            </a:r>
          </a:p>
          <a:p>
            <a:pPr lvl="1"/>
            <a:r>
              <a:rPr lang="en-US" sz="2400" b="0" i="0" dirty="0">
                <a:solidFill>
                  <a:srgbClr val="1F1F1F"/>
                </a:solidFill>
                <a:effectLst/>
                <a:latin typeface="-apple-system"/>
              </a:rPr>
              <a:t>Weng, Lilian. (2018). </a:t>
            </a:r>
            <a:r>
              <a:rPr lang="en-US" sz="2400" b="0" i="0" dirty="0">
                <a:solidFill>
                  <a:srgbClr val="1F1F1F"/>
                </a:solidFill>
                <a:effectLst/>
                <a:latin typeface="-apple-system"/>
                <a:hlinkClick r:id="rId2"/>
              </a:rPr>
              <a:t>A (Long) Peek into Reinforcement Learning</a:t>
            </a:r>
            <a:r>
              <a:rPr lang="en-US" sz="2400" b="0" i="0" dirty="0">
                <a:solidFill>
                  <a:srgbClr val="1F1F1F"/>
                </a:solidFill>
                <a:effectLst/>
                <a:latin typeface="-apple-system"/>
              </a:rPr>
              <a:t>. </a:t>
            </a:r>
            <a:r>
              <a:rPr lang="en-US" sz="2400" b="0" i="0" dirty="0" err="1">
                <a:solidFill>
                  <a:srgbClr val="1F1F1F"/>
                </a:solidFill>
                <a:effectLst/>
                <a:latin typeface="-apple-system"/>
              </a:rPr>
              <a:t>Lil’Log</a:t>
            </a:r>
            <a:r>
              <a:rPr lang="en-US" sz="2400" b="0" i="0" dirty="0">
                <a:solidFill>
                  <a:srgbClr val="1F1F1F"/>
                </a:solidFill>
                <a:effectLst/>
                <a:latin typeface="-apple-system"/>
              </a:rPr>
              <a:t>.</a:t>
            </a:r>
          </a:p>
          <a:p>
            <a:pPr lvl="1"/>
            <a:r>
              <a:rPr lang="en-US" sz="2400" b="0" i="0" dirty="0">
                <a:solidFill>
                  <a:srgbClr val="1F1F1F"/>
                </a:solidFill>
                <a:effectLst/>
                <a:latin typeface="-apple-system"/>
              </a:rPr>
              <a:t>Weng, Lilian. (Jun 2023). </a:t>
            </a:r>
            <a:r>
              <a:rPr lang="en-US" sz="2400" b="0" i="0" dirty="0">
                <a:solidFill>
                  <a:srgbClr val="1F1F1F"/>
                </a:solidFill>
                <a:effectLst/>
                <a:latin typeface="-apple-system"/>
                <a:hlinkClick r:id="rId3"/>
              </a:rPr>
              <a:t>LLM-powered Autonomous Agents</a:t>
            </a:r>
            <a:r>
              <a:rPr lang="en-US" sz="2400" b="0" i="0" dirty="0">
                <a:solidFill>
                  <a:srgbClr val="1F1F1F"/>
                </a:solidFill>
                <a:effectLst/>
                <a:latin typeface="-apple-system"/>
              </a:rPr>
              <a:t>. </a:t>
            </a:r>
            <a:r>
              <a:rPr lang="en-US" sz="2400" b="0" i="0" dirty="0" err="1">
                <a:solidFill>
                  <a:srgbClr val="1F1F1F"/>
                </a:solidFill>
                <a:effectLst/>
                <a:latin typeface="-apple-system"/>
              </a:rPr>
              <a:t>Lil’Log</a:t>
            </a:r>
            <a:r>
              <a:rPr lang="en-US" sz="2400" b="0" i="0" dirty="0">
                <a:solidFill>
                  <a:srgbClr val="1F1F1F"/>
                </a:solidFill>
                <a:effectLst/>
                <a:latin typeface="-apple-system"/>
              </a:rPr>
              <a:t>.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Papers/Surveys/Tutorials</a:t>
            </a:r>
          </a:p>
          <a:p>
            <a:pPr lvl="1"/>
            <a:r>
              <a:rPr lang="en-US" dirty="0"/>
              <a:t>Norman Di Palo et al, 2023, </a:t>
            </a:r>
            <a:r>
              <a:rPr lang="en-US" dirty="0">
                <a:hlinkClick r:id="rId4"/>
              </a:rPr>
              <a:t>Towards a Unified Agent with Foundation Models</a:t>
            </a:r>
            <a:r>
              <a:rPr lang="en-US" dirty="0"/>
              <a:t>, ICLR</a:t>
            </a:r>
          </a:p>
          <a:p>
            <a:pPr lvl="1"/>
            <a:r>
              <a:rPr lang="en-US" dirty="0" err="1"/>
              <a:t>Prudencio</a:t>
            </a:r>
            <a:r>
              <a:rPr lang="en-US" dirty="0"/>
              <a:t> et al, 2023,  </a:t>
            </a:r>
            <a:r>
              <a:rPr lang="en-US" dirty="0">
                <a:hlinkClick r:id="rId5"/>
              </a:rPr>
              <a:t>A survey on offline RL: taxonomy, review and open problems</a:t>
            </a:r>
            <a:endParaRPr lang="en-US" dirty="0"/>
          </a:p>
          <a:p>
            <a:pPr lvl="1"/>
            <a:r>
              <a:rPr lang="en-US" dirty="0"/>
              <a:t>OM, 2023, </a:t>
            </a:r>
            <a:r>
              <a:rPr lang="en-US" dirty="0">
                <a:hlinkClick r:id="rId6"/>
              </a:rPr>
              <a:t>MDP: Gentle Tutorial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Courses</a:t>
            </a:r>
          </a:p>
          <a:p>
            <a:pPr lvl="1"/>
            <a:r>
              <a:rPr lang="en-US" sz="2000" dirty="0">
                <a:hlinkClick r:id="rId7"/>
              </a:rPr>
              <a:t>DeepMind Lecture Series </a:t>
            </a:r>
            <a:r>
              <a:rPr lang="en-US" sz="2000" dirty="0"/>
              <a:t>, 2021</a:t>
            </a:r>
          </a:p>
          <a:p>
            <a:pPr lvl="1"/>
            <a:r>
              <a:rPr lang="en-US" sz="2000" dirty="0"/>
              <a:t>Steven Brunton </a:t>
            </a:r>
            <a:r>
              <a:rPr lang="en-US" sz="2000" dirty="0" err="1"/>
              <a:t>Youtube</a:t>
            </a:r>
            <a:r>
              <a:rPr lang="en-US" sz="2000" dirty="0"/>
              <a:t> RL </a:t>
            </a:r>
            <a:r>
              <a:rPr lang="en-US" sz="2000" dirty="0">
                <a:hlinkClick r:id="rId8"/>
              </a:rPr>
              <a:t>lectures</a:t>
            </a:r>
            <a:r>
              <a:rPr lang="en-US" sz="2000" dirty="0"/>
              <a:t> </a:t>
            </a:r>
          </a:p>
          <a:p>
            <a:r>
              <a:rPr lang="en-US" dirty="0"/>
              <a:t>Books </a:t>
            </a:r>
          </a:p>
          <a:p>
            <a:pPr lvl="1"/>
            <a:r>
              <a:rPr lang="en-US" sz="2000" dirty="0"/>
              <a:t>Richard Sutton and Andrew </a:t>
            </a:r>
            <a:r>
              <a:rPr lang="en-US" sz="2000" dirty="0" err="1"/>
              <a:t>Barto</a:t>
            </a:r>
            <a:r>
              <a:rPr lang="en-US" sz="2000" dirty="0"/>
              <a:t>, 2018, </a:t>
            </a:r>
            <a:r>
              <a:rPr lang="en-US" sz="2000" dirty="0">
                <a:hlinkClick r:id="rId9"/>
              </a:rPr>
              <a:t>Reinforcement Learning, an Introduction</a:t>
            </a:r>
            <a:r>
              <a:rPr lang="en-US" sz="2000" dirty="0"/>
              <a:t>, The MIT Press.</a:t>
            </a:r>
          </a:p>
          <a:p>
            <a:pPr lvl="1"/>
            <a:r>
              <a:rPr lang="en-US" sz="2000" dirty="0"/>
              <a:t>Dimitri </a:t>
            </a:r>
            <a:r>
              <a:rPr lang="en-US" sz="2000" dirty="0" err="1"/>
              <a:t>Bertsekas</a:t>
            </a:r>
            <a:r>
              <a:rPr lang="en-US" sz="2000" dirty="0"/>
              <a:t>, 2019, </a:t>
            </a:r>
            <a:r>
              <a:rPr lang="en-US" sz="2000" dirty="0">
                <a:hlinkClick r:id="rId10"/>
              </a:rPr>
              <a:t>Reinforcement Learning and Optimal Control</a:t>
            </a:r>
            <a:r>
              <a:rPr lang="en-US" sz="2000" dirty="0"/>
              <a:t>, Athena Scientific</a:t>
            </a:r>
          </a:p>
          <a:p>
            <a:pPr lvl="1"/>
            <a:r>
              <a:rPr lang="en-US" sz="2000" dirty="0"/>
              <a:t>Laura </a:t>
            </a:r>
            <a:r>
              <a:rPr lang="en-US" sz="2000" dirty="0" err="1"/>
              <a:t>Graesser</a:t>
            </a:r>
            <a:r>
              <a:rPr lang="en-US" sz="2000" dirty="0"/>
              <a:t> and Wah Loon </a:t>
            </a:r>
            <a:r>
              <a:rPr lang="en-US" sz="2000" dirty="0" err="1"/>
              <a:t>Keng</a:t>
            </a:r>
            <a:r>
              <a:rPr lang="en-US" sz="2000" dirty="0"/>
              <a:t>, 2019 </a:t>
            </a:r>
            <a:r>
              <a:rPr lang="en-US" sz="2000" dirty="0">
                <a:hlinkClick r:id="rId11"/>
              </a:rPr>
              <a:t>Foundations of Deep Reinforcement Learning: Theory and Practice in Python</a:t>
            </a:r>
            <a:r>
              <a:rPr lang="en-US" sz="2000" dirty="0"/>
              <a:t>, Addison-Wesley</a:t>
            </a:r>
          </a:p>
          <a:p>
            <a:pPr lvl="1"/>
            <a:r>
              <a:rPr lang="en-US" sz="2000" dirty="0"/>
              <a:t>Steven Brunton , Nathan </a:t>
            </a:r>
            <a:r>
              <a:rPr lang="en-US" sz="2000" dirty="0" err="1"/>
              <a:t>Kutz</a:t>
            </a:r>
            <a:r>
              <a:rPr lang="en-US" sz="2000" dirty="0"/>
              <a:t>, 2022, </a:t>
            </a:r>
            <a:r>
              <a:rPr lang="en-US" sz="2000" dirty="0">
                <a:hlinkClick r:id="rId12"/>
              </a:rPr>
              <a:t>Data Driven data science and Engineering</a:t>
            </a:r>
            <a:r>
              <a:rPr lang="en-US" sz="2000" dirty="0"/>
              <a:t> , Cambridge University Press</a:t>
            </a:r>
          </a:p>
          <a:p>
            <a:pPr lvl="1"/>
            <a:r>
              <a:rPr lang="en-US" sz="2000" dirty="0"/>
              <a:t>Powell, 2022, </a:t>
            </a:r>
            <a:r>
              <a:rPr lang="en-US" sz="2000" dirty="0">
                <a:hlinkClick r:id="rId13"/>
              </a:rPr>
              <a:t>Reinforcement Learning and Stochastic Optimization</a:t>
            </a:r>
            <a:r>
              <a:rPr lang="en-US" sz="2000" dirty="0"/>
              <a:t>, Wiley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E39E3-95EC-2E5F-A708-A851EE2BC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94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18BAE-09FD-9C2F-B975-774841A35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64" y="79051"/>
            <a:ext cx="3905348" cy="581830"/>
          </a:xfrm>
        </p:spPr>
        <p:txBody>
          <a:bodyPr>
            <a:normAutofit/>
          </a:bodyPr>
          <a:lstStyle/>
          <a:p>
            <a:r>
              <a:rPr lang="en-US" sz="2800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ECF1A-3280-79CA-EF6C-27D43E506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9203A6-62E6-B2A5-799A-1A465EA01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03" y="787789"/>
            <a:ext cx="4172146" cy="14755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786F79-7FB7-1032-7CEB-46D36F95D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916" y="107849"/>
            <a:ext cx="2658187" cy="181480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42ACF-E6E5-1CD4-0EB1-5FCC6DE80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EDC808-BEBD-2BBD-88FC-D3A75EE8D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03" y="2442691"/>
            <a:ext cx="4056413" cy="29960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06656E-D63A-CCF4-DF4F-28CD0DF92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303" y="5438743"/>
            <a:ext cx="3788221" cy="6742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86F6C0-6EE9-4771-64DB-7C30ACD750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847" y="6160054"/>
            <a:ext cx="4312584" cy="5356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617938-A00D-01C8-D148-82BD3FF66A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6990" y="2719903"/>
            <a:ext cx="2272618" cy="69926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7F54C5-E524-33B3-C304-D4206B276D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3505" y="2752941"/>
            <a:ext cx="2683216" cy="693791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F6C7BC-70E8-1F11-DA29-8958244937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8441" y="85233"/>
            <a:ext cx="3039273" cy="24067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E3B6A1-D232-983D-A075-13C10C7E5E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77629" y="2060769"/>
            <a:ext cx="1044759" cy="28493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AF5B6B2-770D-402C-4020-C6CF152983E3}"/>
              </a:ext>
            </a:extLst>
          </p:cNvPr>
          <p:cNvGrpSpPr/>
          <p:nvPr/>
        </p:nvGrpSpPr>
        <p:grpSpPr>
          <a:xfrm>
            <a:off x="5353662" y="3531654"/>
            <a:ext cx="6298745" cy="867559"/>
            <a:chOff x="5353662" y="3705465"/>
            <a:chExt cx="6298745" cy="86755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F3655C6-F3B9-6DA1-8C3F-6C49F55D6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53662" y="3740382"/>
              <a:ext cx="3039273" cy="521824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D42B5D5-B19B-F46C-C2E7-55B456568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475807" y="3705465"/>
              <a:ext cx="3176600" cy="867559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2CD98033-249D-0213-0397-B390821F51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22379" y="4695947"/>
            <a:ext cx="3788221" cy="917643"/>
          </a:xfrm>
          <a:prstGeom prst="rect">
            <a:avLst/>
          </a:prstGeom>
          <a:solidFill>
            <a:schemeClr val="bg1">
              <a:alpha val="27000"/>
            </a:schemeClr>
          </a:solidFill>
          <a:ln w="19050">
            <a:solidFill>
              <a:schemeClr val="accent1"/>
            </a:solidFill>
          </a:ln>
          <a:effectLst>
            <a:softEdge rad="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F6C0CDB-238C-F945-3DA1-27FE42BCC65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13386" y="4941250"/>
            <a:ext cx="3937627" cy="90637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C14BB43-B2ED-4BFF-21B4-EF6406497CEB}"/>
              </a:ext>
            </a:extLst>
          </p:cNvPr>
          <p:cNvSpPr txBox="1"/>
          <p:nvPr/>
        </p:nvSpPr>
        <p:spPr>
          <a:xfrm>
            <a:off x="4822379" y="4316086"/>
            <a:ext cx="1924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Bellman Equations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1BC6880-FC59-EC1B-7B94-FBB813EA45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90328" y="5931274"/>
            <a:ext cx="4818233" cy="858770"/>
          </a:xfrm>
          <a:prstGeom prst="rect">
            <a:avLst/>
          </a:prstGeom>
          <a:ln w="25400">
            <a:solidFill>
              <a:schemeClr val="accent2">
                <a:lumMod val="75000"/>
              </a:schemeClr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4573367-0A50-3CC5-EB78-EDA3EBAB8E6B}"/>
              </a:ext>
            </a:extLst>
          </p:cNvPr>
          <p:cNvSpPr txBox="1"/>
          <p:nvPr/>
        </p:nvSpPr>
        <p:spPr>
          <a:xfrm>
            <a:off x="10064107" y="6596390"/>
            <a:ext cx="18165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16"/>
              </a:rPr>
              <a:t>MDP Gentle Tutorial</a:t>
            </a:r>
            <a:endParaRPr 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6F14ED-CF9C-DFBC-C2E0-BB1B1F62D9CC}"/>
              </a:ext>
            </a:extLst>
          </p:cNvPr>
          <p:cNvSpPr txBox="1"/>
          <p:nvPr/>
        </p:nvSpPr>
        <p:spPr>
          <a:xfrm>
            <a:off x="5353662" y="1838659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17"/>
              </a:rPr>
              <a:t>Steven</a:t>
            </a:r>
            <a:endParaRPr 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04B364-7F4E-CC12-FF74-8C2BB568723B}"/>
              </a:ext>
            </a:extLst>
          </p:cNvPr>
          <p:cNvSpPr txBox="1"/>
          <p:nvPr/>
        </p:nvSpPr>
        <p:spPr>
          <a:xfrm>
            <a:off x="1455497" y="2179576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Sutton</a:t>
            </a:r>
          </a:p>
        </p:txBody>
      </p:sp>
    </p:spTree>
    <p:extLst>
      <p:ext uri="{BB962C8B-B14F-4D97-AF65-F5344CB8AC3E}">
        <p14:creationId xmlns:p14="http://schemas.microsoft.com/office/powerpoint/2010/main" val="948747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A5949-DB83-C129-66B7-A5AA63762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3" y="103636"/>
            <a:ext cx="10515600" cy="589087"/>
          </a:xfrm>
        </p:spPr>
        <p:txBody>
          <a:bodyPr>
            <a:normAutofit fontScale="90000"/>
          </a:bodyPr>
          <a:lstStyle/>
          <a:p>
            <a:r>
              <a:rPr lang="en-US" dirty="0"/>
              <a:t>Taxonomy of RL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09977-2BA1-5EB5-9FE2-72CA4A481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0DDD87-47D4-9EC0-0BFA-E178AC928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52" y="1988973"/>
            <a:ext cx="5588237" cy="27445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E1BC2B-FB36-407C-93E6-A1DB7D41DDF0}"/>
              </a:ext>
            </a:extLst>
          </p:cNvPr>
          <p:cNvSpPr txBox="1"/>
          <p:nvPr/>
        </p:nvSpPr>
        <p:spPr>
          <a:xfrm>
            <a:off x="2462872" y="4936218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source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E211F-E9B3-170E-E637-1F5F6F306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57A5F4-2F14-C362-0B8E-E7877C646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283" y="1282176"/>
            <a:ext cx="6134362" cy="44577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B1C48C-908F-AF07-C15D-1F204255BFE5}"/>
              </a:ext>
            </a:extLst>
          </p:cNvPr>
          <p:cNvSpPr txBox="1"/>
          <p:nvPr/>
        </p:nvSpPr>
        <p:spPr>
          <a:xfrm>
            <a:off x="5570065" y="5686698"/>
            <a:ext cx="63321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Steven Brunton , Nathan </a:t>
            </a:r>
            <a:r>
              <a:rPr lang="en-US" sz="1100" dirty="0" err="1"/>
              <a:t>Kutz</a:t>
            </a:r>
            <a:r>
              <a:rPr lang="en-US" sz="1100" dirty="0"/>
              <a:t>, 2022, </a:t>
            </a:r>
            <a:r>
              <a:rPr lang="en-US" sz="1100" dirty="0">
                <a:hlinkClick r:id="rId5"/>
              </a:rPr>
              <a:t>Data Driven data science and Engineering</a:t>
            </a:r>
            <a:r>
              <a:rPr lang="en-US" sz="1100" dirty="0"/>
              <a:t> , Cambridge University Press</a:t>
            </a:r>
          </a:p>
        </p:txBody>
      </p:sp>
    </p:spTree>
    <p:extLst>
      <p:ext uri="{BB962C8B-B14F-4D97-AF65-F5344CB8AC3E}">
        <p14:creationId xmlns:p14="http://schemas.microsoft.com/office/powerpoint/2010/main" val="2001429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DE3A0-F579-AF50-1732-3BBD87463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B6F4F2-853F-0A13-09B1-101BE4E41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66" y="1456217"/>
            <a:ext cx="6310989" cy="41938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0B7227-0EE0-60A4-6F3C-6A60AE881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189" y="1547283"/>
            <a:ext cx="4684826" cy="376343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E5C28-940F-37D3-C172-F5E0F33E5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7F9961-2D31-AA61-7125-3B66325DBE3B}"/>
              </a:ext>
            </a:extLst>
          </p:cNvPr>
          <p:cNvSpPr txBox="1"/>
          <p:nvPr/>
        </p:nvSpPr>
        <p:spPr>
          <a:xfrm>
            <a:off x="2849536" y="6231264"/>
            <a:ext cx="6548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Laura </a:t>
            </a:r>
            <a:r>
              <a:rPr lang="en-US" sz="1100" dirty="0" err="1"/>
              <a:t>Graesser</a:t>
            </a:r>
            <a:r>
              <a:rPr lang="en-US" sz="1100" dirty="0"/>
              <a:t>, Wah Loon </a:t>
            </a:r>
            <a:r>
              <a:rPr lang="en-US" sz="1100" dirty="0" err="1"/>
              <a:t>Keng</a:t>
            </a:r>
            <a:r>
              <a:rPr lang="en-US" sz="1100" dirty="0"/>
              <a:t>, 2019, </a:t>
            </a:r>
            <a:r>
              <a:rPr lang="en-US" sz="1100" dirty="0">
                <a:hlinkClick r:id="rId4"/>
              </a:rPr>
              <a:t>Data Driven data science and Engineering</a:t>
            </a:r>
            <a:r>
              <a:rPr lang="en-US" sz="1100" dirty="0"/>
              <a:t> , Addison-Wesley Professional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DA4FC9-42CC-CF52-9B5A-000CB4498102}"/>
              </a:ext>
            </a:extLst>
          </p:cNvPr>
          <p:cNvSpPr txBox="1">
            <a:spLocks/>
          </p:cNvSpPr>
          <p:nvPr/>
        </p:nvSpPr>
        <p:spPr>
          <a:xfrm>
            <a:off x="142953" y="103636"/>
            <a:ext cx="10515600" cy="589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More Taxonomy</a:t>
            </a:r>
          </a:p>
        </p:txBody>
      </p:sp>
    </p:spTree>
    <p:extLst>
      <p:ext uri="{BB962C8B-B14F-4D97-AF65-F5344CB8AC3E}">
        <p14:creationId xmlns:p14="http://schemas.microsoft.com/office/powerpoint/2010/main" val="2328670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A17C2-119F-1003-3275-670BA4DD6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25" y="136525"/>
            <a:ext cx="10515600" cy="519047"/>
          </a:xfrm>
        </p:spPr>
        <p:txBody>
          <a:bodyPr>
            <a:noAutofit/>
          </a:bodyPr>
          <a:lstStyle/>
          <a:p>
            <a:r>
              <a:rPr lang="en-US" sz="3200" dirty="0"/>
              <a:t>Definition and Properties of optimal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2421F-0EA2-1601-318F-1BF6A6EFE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479DE7-0B8C-E2BB-21A1-3C607BD13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20128-AFD6-1533-266B-95B4C6727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37" y="1110819"/>
            <a:ext cx="3662008" cy="5857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376BB-C571-1461-2AA3-65904246E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37" y="1790792"/>
            <a:ext cx="4340419" cy="5216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87ED23-8CA1-BB22-1B5C-E611457D8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37" y="2414378"/>
            <a:ext cx="4695600" cy="5199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6C904E-EF25-49A0-FDB4-CEC1F99EE4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137" y="3093712"/>
            <a:ext cx="4153215" cy="6404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C6E62B-E3CA-2AAB-6071-BDDD8F7906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136" y="3846275"/>
            <a:ext cx="4153215" cy="6483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9A861C-9598-F4D9-71D4-09F12F1A33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136" y="4646191"/>
            <a:ext cx="4440382" cy="5578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4AACDD-FD31-F8E3-BAA5-FA3F00EAEE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5239" y="5082946"/>
            <a:ext cx="3855427" cy="11562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AA4325-1F82-08B1-3802-749CE42C3B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55239" y="3768904"/>
            <a:ext cx="3745136" cy="11562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D0ED2F-30CA-1859-5635-0BA9E5097A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70929" y="4902163"/>
            <a:ext cx="2826778" cy="5876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D96147F-841F-9BAA-5179-629C579636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3425" y="853027"/>
            <a:ext cx="3964289" cy="20432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061A34F-F1F5-8FAB-4B03-374C8F1E2FA9}"/>
              </a:ext>
            </a:extLst>
          </p:cNvPr>
          <p:cNvSpPr txBox="1"/>
          <p:nvPr/>
        </p:nvSpPr>
        <p:spPr>
          <a:xfrm>
            <a:off x="5347855" y="3251885"/>
            <a:ext cx="3017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Bellman Optimality Equations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48006D-D836-2822-D020-25A3A38A5FE3}"/>
              </a:ext>
            </a:extLst>
          </p:cNvPr>
          <p:cNvSpPr txBox="1"/>
          <p:nvPr/>
        </p:nvSpPr>
        <p:spPr>
          <a:xfrm>
            <a:off x="10064107" y="6596390"/>
            <a:ext cx="18165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12"/>
              </a:rPr>
              <a:t>MDP Gentle Tutorial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101218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E7620-1C83-3E04-A8F7-9E32408D2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511" y="0"/>
            <a:ext cx="10515600" cy="813771"/>
          </a:xfrm>
        </p:spPr>
        <p:txBody>
          <a:bodyPr/>
          <a:lstStyle/>
          <a:p>
            <a:r>
              <a:rPr lang="en-US" dirty="0"/>
              <a:t>Existence of optimal policies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ED426-2A84-D5FD-0B7A-88F24B268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413A91-CBC2-EEE2-BF03-3F37CB093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21" y="1160191"/>
            <a:ext cx="4795562" cy="464086"/>
          </a:xfrm>
          <a:prstGeom prst="rect">
            <a:avLst/>
          </a:prstGeom>
          <a:ln w="19050">
            <a:solidFill>
              <a:schemeClr val="accent1">
                <a:shade val="1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D2358C-3C5E-9B5D-1BDF-B5866C1DE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775" y="1147138"/>
            <a:ext cx="4690601" cy="492267"/>
          </a:xfrm>
          <a:prstGeom prst="rect">
            <a:avLst/>
          </a:prstGeom>
          <a:ln w="19050">
            <a:solidFill>
              <a:schemeClr val="accent1">
                <a:shade val="1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D4F13C-BA52-D887-675D-A13D8E9D3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92" y="2145055"/>
            <a:ext cx="4024745" cy="5392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570694-3333-622B-7C60-AFCDEB37F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96" y="2836530"/>
            <a:ext cx="3587927" cy="6931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9087CB-D6F0-3C19-BAAF-C3D925CC6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496" y="3835224"/>
            <a:ext cx="4644421" cy="8060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9758B5-E6C0-0961-EE42-F45BAAD602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692" y="4873288"/>
            <a:ext cx="5301883" cy="946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6A35FE-03DB-A41A-DFF5-0E8A8FB7BE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2555" y="2697918"/>
            <a:ext cx="5301883" cy="26487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EFBBEA-04F6-6688-1CAC-58F87541AAF9}"/>
              </a:ext>
            </a:extLst>
          </p:cNvPr>
          <p:cNvSpPr txBox="1"/>
          <p:nvPr/>
        </p:nvSpPr>
        <p:spPr>
          <a:xfrm>
            <a:off x="2010170" y="5933313"/>
            <a:ext cx="9754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Not only that, Bellman equations are guaranteed to converge when evaluating an arbitrary policy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sym typeface="Wingdings" pitchFamily="2" charset="2"/>
              </a:rPr>
              <a:t> 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8FBC41-D016-58BD-9B9E-BF5B0B1EFBC9}"/>
              </a:ext>
            </a:extLst>
          </p:cNvPr>
          <p:cNvSpPr txBox="1"/>
          <p:nvPr/>
        </p:nvSpPr>
        <p:spPr>
          <a:xfrm>
            <a:off x="150511" y="1775723"/>
            <a:ext cx="2888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Bellman Optimality Operator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D6A588-5A97-C53D-9705-6FA339257A25}"/>
              </a:ext>
            </a:extLst>
          </p:cNvPr>
          <p:cNvSpPr txBox="1"/>
          <p:nvPr/>
        </p:nvSpPr>
        <p:spPr>
          <a:xfrm>
            <a:off x="150511" y="758590"/>
            <a:ext cx="2962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Bellman Optimality Equations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DE0DE1E-3295-8A56-CA03-BE439FB790D7}"/>
              </a:ext>
            </a:extLst>
          </p:cNvPr>
          <p:cNvSpPr/>
          <p:nvPr/>
        </p:nvSpPr>
        <p:spPr>
          <a:xfrm>
            <a:off x="6382555" y="2920824"/>
            <a:ext cx="4789042" cy="1560492"/>
          </a:xfrm>
          <a:prstGeom prst="roundRect">
            <a:avLst/>
          </a:prstGeom>
          <a:solidFill>
            <a:srgbClr val="FF0000">
              <a:alpha val="1885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ACFF5F-62FF-636F-6181-BCAECD532F1F}"/>
              </a:ext>
            </a:extLst>
          </p:cNvPr>
          <p:cNvSpPr/>
          <p:nvPr/>
        </p:nvSpPr>
        <p:spPr>
          <a:xfrm>
            <a:off x="8625713" y="4790011"/>
            <a:ext cx="1500699" cy="227853"/>
          </a:xfrm>
          <a:prstGeom prst="rect">
            <a:avLst/>
          </a:prstGeom>
          <a:solidFill>
            <a:schemeClr val="accent6">
              <a:lumMod val="75000"/>
              <a:alpha val="2871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D87C81-206E-04AF-314E-777E4C1452A8}"/>
              </a:ext>
            </a:extLst>
          </p:cNvPr>
          <p:cNvSpPr txBox="1"/>
          <p:nvPr/>
        </p:nvSpPr>
        <p:spPr>
          <a:xfrm>
            <a:off x="10064107" y="6596390"/>
            <a:ext cx="18165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9"/>
              </a:rPr>
              <a:t>MDP Gentle Tutorial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6004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B04E9-D9AD-5E10-11A9-A764F6B1F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97" y="136525"/>
            <a:ext cx="10515600" cy="639959"/>
          </a:xfrm>
        </p:spPr>
        <p:txBody>
          <a:bodyPr>
            <a:normAutofit fontScale="90000"/>
          </a:bodyPr>
          <a:lstStyle/>
          <a:p>
            <a:r>
              <a:rPr lang="en-US" dirty="0"/>
              <a:t>Policy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87729-F66F-A04A-FDFE-94AA4362F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D2E7D7-BB74-63A6-9D3D-48ABCE03B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8AF9C4-DF05-A8FA-8B28-E8F0AF7F4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03" y="1591309"/>
            <a:ext cx="5354131" cy="3562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845977-CCA6-98D3-EBF0-52882C5FE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420" y="1591309"/>
            <a:ext cx="5502723" cy="35049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8EDF82-FFCD-99DE-761A-FD071CFEABF5}"/>
              </a:ext>
            </a:extLst>
          </p:cNvPr>
          <p:cNvSpPr/>
          <p:nvPr/>
        </p:nvSpPr>
        <p:spPr>
          <a:xfrm>
            <a:off x="493725" y="2820836"/>
            <a:ext cx="688949" cy="285101"/>
          </a:xfrm>
          <a:prstGeom prst="rect">
            <a:avLst/>
          </a:prstGeom>
          <a:solidFill>
            <a:schemeClr val="accent2">
              <a:alpha val="402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233209-692B-079A-9DFE-5D8007B6C80F}"/>
              </a:ext>
            </a:extLst>
          </p:cNvPr>
          <p:cNvSpPr/>
          <p:nvPr/>
        </p:nvSpPr>
        <p:spPr>
          <a:xfrm>
            <a:off x="759481" y="4461970"/>
            <a:ext cx="688949" cy="285101"/>
          </a:xfrm>
          <a:prstGeom prst="rect">
            <a:avLst/>
          </a:prstGeom>
          <a:solidFill>
            <a:schemeClr val="accent2">
              <a:alpha val="402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6EBB24-AD2F-7E99-1119-0C7A44D71058}"/>
              </a:ext>
            </a:extLst>
          </p:cNvPr>
          <p:cNvSpPr/>
          <p:nvPr/>
        </p:nvSpPr>
        <p:spPr>
          <a:xfrm>
            <a:off x="1025236" y="3794849"/>
            <a:ext cx="4415822" cy="306299"/>
          </a:xfrm>
          <a:prstGeom prst="rect">
            <a:avLst/>
          </a:prstGeom>
          <a:solidFill>
            <a:schemeClr val="accent2">
              <a:alpha val="402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C56AF5-A69B-A88E-C8B7-92A2E91A9F98}"/>
              </a:ext>
            </a:extLst>
          </p:cNvPr>
          <p:cNvSpPr/>
          <p:nvPr/>
        </p:nvSpPr>
        <p:spPr>
          <a:xfrm>
            <a:off x="6573351" y="3848144"/>
            <a:ext cx="4686616" cy="338448"/>
          </a:xfrm>
          <a:prstGeom prst="rect">
            <a:avLst/>
          </a:prstGeom>
          <a:solidFill>
            <a:schemeClr val="accent2">
              <a:alpha val="402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31E145-FE09-2126-37B6-E17068F7C972}"/>
              </a:ext>
            </a:extLst>
          </p:cNvPr>
          <p:cNvSpPr txBox="1"/>
          <p:nvPr/>
        </p:nvSpPr>
        <p:spPr>
          <a:xfrm>
            <a:off x="10064107" y="6596390"/>
            <a:ext cx="18165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4"/>
              </a:rPr>
              <a:t>MDP Gentle Tutorial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9366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614F9-0793-9259-0658-AA9C2CA0A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26" y="136525"/>
            <a:ext cx="10515600" cy="398135"/>
          </a:xfrm>
        </p:spPr>
        <p:txBody>
          <a:bodyPr>
            <a:normAutofit fontScale="90000"/>
          </a:bodyPr>
          <a:lstStyle/>
          <a:p>
            <a:r>
              <a:rPr lang="en-US" dirty="0"/>
              <a:t>Ready to roll 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F8909-44F5-68DB-93AE-88306222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082" y="926339"/>
            <a:ext cx="4791783" cy="4688530"/>
          </a:xfrm>
        </p:spPr>
        <p:txBody>
          <a:bodyPr>
            <a:normAutofit/>
          </a:bodyPr>
          <a:lstStyle/>
          <a:p>
            <a:r>
              <a:rPr lang="en-US" sz="1800" dirty="0"/>
              <a:t>We know an optimal policy exists </a:t>
            </a:r>
          </a:p>
          <a:p>
            <a:r>
              <a:rPr lang="en-US" sz="1800" dirty="0"/>
              <a:t>We know that it is the solution of the Bellman operator </a:t>
            </a:r>
          </a:p>
          <a:p>
            <a:r>
              <a:rPr lang="en-US" sz="1800" dirty="0"/>
              <a:t> Being a fixed point, the solution	</a:t>
            </a:r>
          </a:p>
          <a:p>
            <a:pPr lvl="1"/>
            <a:r>
              <a:rPr lang="en-US" sz="1600" dirty="0"/>
              <a:t>Can be found iteratively starting from an initial guess </a:t>
            </a:r>
          </a:p>
          <a:p>
            <a:pPr lvl="1"/>
            <a:r>
              <a:rPr lang="en-US" sz="1600" dirty="0"/>
              <a:t>Finding the optimal value function and policy is being done interchangeably</a:t>
            </a:r>
          </a:p>
          <a:p>
            <a:pPr lvl="1"/>
            <a:r>
              <a:rPr lang="en-US" sz="1600" dirty="0"/>
              <a:t>We still a need a mechanism to update the policy during the iterative procedure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ADA47-F3DE-6575-CC4F-9EA2F87DE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BE40F-DFC2-0941-848D-20962DD13529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DB74BC-B6E8-E3DD-9C03-03A0CF13A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7582" y="602673"/>
            <a:ext cx="6488336" cy="1832955"/>
          </a:xfrm>
          <a:prstGeom prst="rect">
            <a:avLst/>
          </a:prstGeom>
          <a:ln w="19050">
            <a:solidFill>
              <a:schemeClr val="accent1">
                <a:shade val="1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66B1E4-6145-F740-B5EE-D1EB991AF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492" y="2817350"/>
            <a:ext cx="4576408" cy="801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16F2DB-AF35-3CA4-5C43-068FE4728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394" y="3813419"/>
            <a:ext cx="6140712" cy="12179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B8B051-1F0F-AA99-2599-D89B0B969355}"/>
              </a:ext>
            </a:extLst>
          </p:cNvPr>
          <p:cNvSpPr txBox="1"/>
          <p:nvPr/>
        </p:nvSpPr>
        <p:spPr>
          <a:xfrm>
            <a:off x="10064107" y="6596390"/>
            <a:ext cx="18165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5"/>
              </a:rPr>
              <a:t>MDP Gentle Tutorial</a:t>
            </a:r>
            <a:endParaRPr 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0EDBAF-5D10-7765-87CD-43F8870E93AE}"/>
              </a:ext>
            </a:extLst>
          </p:cNvPr>
          <p:cNvSpPr txBox="1"/>
          <p:nvPr/>
        </p:nvSpPr>
        <p:spPr>
          <a:xfrm>
            <a:off x="5370526" y="2490662"/>
            <a:ext cx="2791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improve: </a:t>
            </a:r>
            <a:r>
              <a:rPr lang="en-US" dirty="0" err="1"/>
              <a:t>Greedify</a:t>
            </a:r>
            <a:r>
              <a:rPr lang="en-US" dirty="0"/>
              <a:t> ! </a:t>
            </a:r>
          </a:p>
        </p:txBody>
      </p:sp>
    </p:spTree>
    <p:extLst>
      <p:ext uri="{BB962C8B-B14F-4D97-AF65-F5344CB8AC3E}">
        <p14:creationId xmlns:p14="http://schemas.microsoft.com/office/powerpoint/2010/main" val="3244854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10061</TotalTime>
  <Words>869</Words>
  <Application>Microsoft Macintosh PowerPoint</Application>
  <PresentationFormat>Widescreen</PresentationFormat>
  <Paragraphs>178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-apple-system</vt:lpstr>
      <vt:lpstr>Arial</vt:lpstr>
      <vt:lpstr>Calibri</vt:lpstr>
      <vt:lpstr>Calibri Light</vt:lpstr>
      <vt:lpstr>Cambria Math</vt:lpstr>
      <vt:lpstr>Office Theme</vt:lpstr>
      <vt:lpstr>Reinforcement Learning</vt:lpstr>
      <vt:lpstr>Agenda</vt:lpstr>
      <vt:lpstr>Reinforcement Learning</vt:lpstr>
      <vt:lpstr>Taxonomy of RL Methods</vt:lpstr>
      <vt:lpstr>PowerPoint Presentation</vt:lpstr>
      <vt:lpstr>Definition and Properties of optimal policies</vt:lpstr>
      <vt:lpstr>Existence of optimal policies </vt:lpstr>
      <vt:lpstr>Policy Evaluation</vt:lpstr>
      <vt:lpstr>Ready to roll ? </vt:lpstr>
      <vt:lpstr>Policy Iteration</vt:lpstr>
      <vt:lpstr>Value Iteration</vt:lpstr>
      <vt:lpstr>Sample based dynamic programming </vt:lpstr>
      <vt:lpstr>Monte Carlo</vt:lpstr>
      <vt:lpstr>PowerPoint Presentation</vt:lpstr>
      <vt:lpstr>PowerPoint Presentation</vt:lpstr>
      <vt:lpstr>DQN</vt:lpstr>
      <vt:lpstr>SARSA vs Q-Learning </vt:lpstr>
      <vt:lpstr>RL paradigms </vt:lpstr>
      <vt:lpstr>Illustration: inventory control</vt:lpstr>
      <vt:lpstr>RL &amp; LLMs</vt:lpstr>
      <vt:lpstr>A framework for language-centric agents</vt:lpstr>
      <vt:lpstr>For more</vt:lpstr>
      <vt:lpstr>RL in Finance </vt:lpstr>
      <vt:lpstr>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</dc:title>
  <dc:creator>Microsoft Office User</dc:creator>
  <cp:lastModifiedBy>Microsoft Office User</cp:lastModifiedBy>
  <cp:revision>33</cp:revision>
  <dcterms:created xsi:type="dcterms:W3CDTF">2023-08-06T18:49:46Z</dcterms:created>
  <dcterms:modified xsi:type="dcterms:W3CDTF">2023-08-13T18:30:58Z</dcterms:modified>
</cp:coreProperties>
</file>